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3" r:id="rId1"/>
  </p:sldMasterIdLst>
  <p:sldIdLst>
    <p:sldId id="256" r:id="rId2"/>
    <p:sldId id="269" r:id="rId3"/>
    <p:sldId id="261" r:id="rId4"/>
    <p:sldId id="270"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62" d="100"/>
          <a:sy n="62" d="100"/>
        </p:scale>
        <p:origin x="13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4AAD347D-5ACD-4C99-B74B-A9C85AD731AF}" type="datetimeFigureOut">
              <a:rPr lang="en-US" smtClean="0"/>
              <a:t>3/25/2020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02111984F565}" type="slidenum">
              <a:rPr lang="en-US" smtClean="0"/>
              <a:t>‹Nº›</a:t>
            </a:fld>
            <a:endParaRPr lang="en-US" dirty="0"/>
          </a:p>
        </p:txBody>
      </p:sp>
    </p:spTree>
    <p:extLst>
      <p:ext uri="{BB962C8B-B14F-4D97-AF65-F5344CB8AC3E}">
        <p14:creationId xmlns:p14="http://schemas.microsoft.com/office/powerpoint/2010/main" val="2664655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1689084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4509A250-FF31-4206-8172-F9D3106AACB1}" type="datetimeFigureOut">
              <a:rPr lang="en-US" smtClean="0"/>
              <a:t>3/25/2020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02111984F565}" type="slidenum">
              <a:rPr lang="en-US" smtClean="0"/>
              <a:t>‹Nº›</a:t>
            </a:fld>
            <a:endParaRPr lang="en-US" dirty="0"/>
          </a:p>
        </p:txBody>
      </p:sp>
    </p:spTree>
    <p:extLst>
      <p:ext uri="{BB962C8B-B14F-4D97-AF65-F5344CB8AC3E}">
        <p14:creationId xmlns:p14="http://schemas.microsoft.com/office/powerpoint/2010/main" val="1285471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4289815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9796027F-7875-4030-9381-8BD8C4F21935}" type="datetimeFigureOut">
              <a:rPr lang="en-US" smtClean="0"/>
              <a:t>3/25/2020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02111984F565}" type="slidenum">
              <a:rPr lang="en-US" smtClean="0"/>
              <a:t>‹Nº›</a:t>
            </a:fld>
            <a:endParaRPr lang="en-US" dirty="0"/>
          </a:p>
        </p:txBody>
      </p:sp>
    </p:spTree>
    <p:extLst>
      <p:ext uri="{BB962C8B-B14F-4D97-AF65-F5344CB8AC3E}">
        <p14:creationId xmlns:p14="http://schemas.microsoft.com/office/powerpoint/2010/main" val="2759670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t>3/25/2020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4173090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3/25/2020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1697136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509A250-FF31-4206-8172-F9D3106AACB1}" type="datetimeFigureOut">
              <a:rPr lang="en-US" smtClean="0"/>
              <a:t>3/25/2020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211220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A250-FF31-4206-8172-F9D3106AACB1}" type="datetimeFigureOut">
              <a:rPr lang="en-US" smtClean="0"/>
              <a:t>3/25/2020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342554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4509A250-FF31-4206-8172-F9D3106AACB1}" type="datetimeFigureOut">
              <a:rPr lang="en-US" smtClean="0"/>
              <a:t>3/25/2020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02111984F565}" type="slidenum">
              <a:rPr lang="en-US" smtClean="0"/>
              <a:t>‹Nº›</a:t>
            </a:fld>
            <a:endParaRPr lang="en-US" dirty="0"/>
          </a:p>
        </p:txBody>
      </p:sp>
    </p:spTree>
    <p:extLst>
      <p:ext uri="{BB962C8B-B14F-4D97-AF65-F5344CB8AC3E}">
        <p14:creationId xmlns:p14="http://schemas.microsoft.com/office/powerpoint/2010/main" val="3740369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509A250-FF31-4206-8172-F9D3106AACB1}" type="datetimeFigureOut">
              <a:rPr lang="en-US" smtClean="0"/>
              <a:t>3/25/2020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274510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4AAD347D-5ACD-4C99-B74B-A9C85AD731AF}" type="datetimeFigureOut">
              <a:rPr lang="en-US" smtClean="0"/>
              <a:t>3/25/2020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02111984F565}" type="slidenum">
              <a:rPr lang="en-US" smtClean="0"/>
              <a:t>‹Nº›</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07653008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sldNum="0"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8384066-CA9D-4056-8A29-72153B1E54A8}"/>
              </a:ext>
            </a:extLst>
          </p:cNvPr>
          <p:cNvSpPr>
            <a:spLocks noGrp="1"/>
          </p:cNvSpPr>
          <p:nvPr>
            <p:ph type="ctrTitle"/>
          </p:nvPr>
        </p:nvSpPr>
        <p:spPr>
          <a:xfrm>
            <a:off x="1519013" y="3518487"/>
            <a:ext cx="9135224" cy="3934521"/>
          </a:xfrm>
        </p:spPr>
        <p:txBody>
          <a:bodyPr>
            <a:normAutofit fontScale="90000"/>
          </a:bodyPr>
          <a:lstStyle/>
          <a:p>
            <a:pPr algn="ctr"/>
            <a:r>
              <a:rPr lang="es-MX" dirty="0"/>
              <a:t/>
            </a:r>
            <a:br>
              <a:rPr lang="es-MX" dirty="0"/>
            </a:br>
            <a:r>
              <a:rPr lang="es-MX" dirty="0"/>
              <a:t/>
            </a:r>
            <a:br>
              <a:rPr lang="es-MX" dirty="0"/>
            </a:br>
            <a:r>
              <a:rPr lang="es-MX" dirty="0"/>
              <a:t/>
            </a:r>
            <a:br>
              <a:rPr lang="es-MX" dirty="0"/>
            </a:br>
            <a:r>
              <a:rPr lang="es-MX" b="1" dirty="0">
                <a:solidFill>
                  <a:schemeClr val="bg1"/>
                </a:solidFill>
              </a:rPr>
              <a:t>PROGRAMA EQUIDAD DE GÉNERO PARA COLEGIO DE E PROGRAMA EQUIDAD DE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b="1" dirty="0">
                <a:solidFill>
                  <a:schemeClr val="bg1"/>
                </a:solidFill>
              </a:rPr>
              <a:t/>
            </a:r>
            <a:br>
              <a:rPr lang="es-MX" b="1" dirty="0">
                <a:solidFill>
                  <a:schemeClr val="bg1"/>
                </a:solidFill>
              </a:rPr>
            </a:br>
            <a:r>
              <a:rPr lang="es-MX" sz="2800" dirty="0">
                <a:solidFill>
                  <a:schemeClr val="bg1"/>
                </a:solidFill>
                <a:latin typeface="Arial" panose="020B0604020202020204" pitchFamily="34" charset="0"/>
                <a:cs typeface="Arial" panose="020B0604020202020204" pitchFamily="34" charset="0"/>
              </a:rPr>
              <a:t/>
            </a:r>
            <a:br>
              <a:rPr lang="es-MX" sz="2800" dirty="0">
                <a:solidFill>
                  <a:schemeClr val="bg1"/>
                </a:solidFill>
                <a:latin typeface="Arial" panose="020B0604020202020204" pitchFamily="34" charset="0"/>
                <a:cs typeface="Arial" panose="020B0604020202020204" pitchFamily="34" charset="0"/>
              </a:rPr>
            </a:br>
            <a:r>
              <a:rPr lang="es-MX" sz="2800" dirty="0" smtClean="0">
                <a:solidFill>
                  <a:schemeClr val="bg1"/>
                </a:solidFill>
                <a:latin typeface="Arial" panose="020B0604020202020204" pitchFamily="34" charset="0"/>
                <a:cs typeface="Arial" panose="020B0604020202020204" pitchFamily="34" charset="0"/>
              </a:rPr>
              <a:t>CRONOGRAMA DE </a:t>
            </a:r>
            <a:r>
              <a:rPr lang="es-MX" sz="2800" dirty="0">
                <a:solidFill>
                  <a:schemeClr val="bg1"/>
                </a:solidFill>
                <a:latin typeface="Arial" panose="020B0604020202020204" pitchFamily="34" charset="0"/>
                <a:cs typeface="Arial" panose="020B0604020202020204" pitchFamily="34" charset="0"/>
              </a:rPr>
              <a:t>CONVIVENCIA SANA Y PACIFICA PARA EL COLEGIO DE EDUCACIÓN PROFESIONAL TÉCNICA DEL ESTADO DE HIDALGO (CONALEP)</a:t>
            </a:r>
            <a:br>
              <a:rPr lang="es-MX" sz="2800" dirty="0">
                <a:solidFill>
                  <a:schemeClr val="bg1"/>
                </a:solidFill>
                <a:latin typeface="Arial" panose="020B0604020202020204" pitchFamily="34" charset="0"/>
                <a:cs typeface="Arial" panose="020B0604020202020204" pitchFamily="34" charset="0"/>
              </a:rPr>
            </a:br>
            <a:r>
              <a:rPr lang="es-MX" b="1" dirty="0">
                <a:solidFill>
                  <a:schemeClr val="bg1"/>
                </a:solidFill>
              </a:rPr>
              <a:t/>
            </a:r>
            <a:br>
              <a:rPr lang="es-MX" b="1" dirty="0">
                <a:solidFill>
                  <a:schemeClr val="bg1"/>
                </a:solidFill>
              </a:rPr>
            </a:br>
            <a:r>
              <a:rPr lang="es-MX" sz="2200" b="1" dirty="0">
                <a:solidFill>
                  <a:schemeClr val="bg1"/>
                </a:solidFill>
              </a:rPr>
              <a:t/>
            </a:r>
            <a:br>
              <a:rPr lang="es-MX" sz="2200" b="1" dirty="0">
                <a:solidFill>
                  <a:schemeClr val="bg1"/>
                </a:solidFill>
              </a:rPr>
            </a:br>
            <a:r>
              <a:rPr lang="es-MX" sz="2200" b="1" dirty="0">
                <a:solidFill>
                  <a:schemeClr val="bg1"/>
                </a:solidFill>
              </a:rPr>
              <a:t/>
            </a:r>
            <a:br>
              <a:rPr lang="es-MX" sz="2200" b="1" dirty="0">
                <a:solidFill>
                  <a:schemeClr val="bg1"/>
                </a:solidFill>
              </a:rPr>
            </a:br>
            <a:r>
              <a:rPr lang="es-MX" sz="2200" dirty="0">
                <a:solidFill>
                  <a:schemeClr val="bg1"/>
                </a:solidFill>
              </a:rPr>
              <a:t/>
            </a:r>
            <a:br>
              <a:rPr lang="es-MX" sz="2200" dirty="0">
                <a:solidFill>
                  <a:schemeClr val="bg1"/>
                </a:solidFill>
              </a:rPr>
            </a:br>
            <a:endParaRPr lang="es-MX" sz="2200" dirty="0">
              <a:solidFill>
                <a:schemeClr val="bg1"/>
              </a:solidFill>
            </a:endParaRPr>
          </a:p>
        </p:txBody>
      </p:sp>
      <p:pic>
        <p:nvPicPr>
          <p:cNvPr id="5" name="Imagen 4">
            <a:extLst>
              <a:ext uri="{FF2B5EF4-FFF2-40B4-BE49-F238E27FC236}">
                <a16:creationId xmlns:a16="http://schemas.microsoft.com/office/drawing/2014/main" xmlns="" id="{E69E5C4B-219B-4E8B-ACE1-26707B5FAE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5286" t="14140" r="22173" b="15150"/>
          <a:stretch>
            <a:fillRect/>
          </a:stretch>
        </p:blipFill>
        <p:spPr bwMode="auto">
          <a:xfrm>
            <a:off x="967655" y="821161"/>
            <a:ext cx="1453383" cy="1120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n 5">
            <a:extLst>
              <a:ext uri="{FF2B5EF4-FFF2-40B4-BE49-F238E27FC236}">
                <a16:creationId xmlns:a16="http://schemas.microsoft.com/office/drawing/2014/main" xmlns="" id="{B36BAC7E-516C-4006-B01F-46452B61DF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4235" y="900580"/>
            <a:ext cx="2586590" cy="878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n 6">
            <a:extLst>
              <a:ext uri="{FF2B5EF4-FFF2-40B4-BE49-F238E27FC236}">
                <a16:creationId xmlns:a16="http://schemas.microsoft.com/office/drawing/2014/main" xmlns="" id="{19CC1ACD-AD01-4CFA-A36A-F46F72E2FA6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14022" y="813204"/>
            <a:ext cx="1140215" cy="1140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17941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a:latin typeface="Arial" panose="020B0604020202020204" pitchFamily="34" charset="0"/>
                <a:cs typeface="Arial" panose="020B0604020202020204" pitchFamily="34" charset="0"/>
              </a:rPr>
              <a:t>CRONOGRAMA DE CONVIVENCIA SANA Y PACIFICA</a:t>
            </a:r>
            <a:endParaRPr lang="es-MX" dirty="0"/>
          </a:p>
        </p:txBody>
      </p:sp>
      <p:graphicFrame>
        <p:nvGraphicFramePr>
          <p:cNvPr id="3" name="Tabla 2"/>
          <p:cNvGraphicFramePr>
            <a:graphicFrameLocks noGrp="1"/>
          </p:cNvGraphicFramePr>
          <p:nvPr>
            <p:extLst>
              <p:ext uri="{D42A27DB-BD31-4B8C-83A1-F6EECF244321}">
                <p14:modId xmlns:p14="http://schemas.microsoft.com/office/powerpoint/2010/main" val="3315482375"/>
              </p:ext>
            </p:extLst>
          </p:nvPr>
        </p:nvGraphicFramePr>
        <p:xfrm>
          <a:off x="365760" y="2056016"/>
          <a:ext cx="10911842" cy="4801984"/>
        </p:xfrm>
        <a:graphic>
          <a:graphicData uri="http://schemas.openxmlformats.org/drawingml/2006/table">
            <a:tbl>
              <a:tblPr>
                <a:tableStyleId>{5C22544A-7EE6-4342-B048-85BDC9FD1C3A}</a:tableStyleId>
              </a:tblPr>
              <a:tblGrid>
                <a:gridCol w="4489548"/>
                <a:gridCol w="6422294"/>
              </a:tblGrid>
              <a:tr h="339853">
                <a:tc>
                  <a:txBody>
                    <a:bodyPr/>
                    <a:lstStyle/>
                    <a:p>
                      <a:pPr algn="ctr" fontAlgn="ctr"/>
                      <a:r>
                        <a:rPr lang="es-MX" sz="1200" b="0" i="0" u="none" strike="noStrike" dirty="0" smtClean="0">
                          <a:ln>
                            <a:solidFill>
                              <a:schemeClr val="bg1"/>
                            </a:solidFill>
                          </a:ln>
                          <a:solidFill>
                            <a:schemeClr val="bg1"/>
                          </a:solidFill>
                          <a:effectLst/>
                          <a:latin typeface="Arial" panose="020B0604020202020204" pitchFamily="34" charset="0"/>
                          <a:cs typeface="Arial" panose="020B0604020202020204" pitchFamily="34" charset="0"/>
                        </a:rPr>
                        <a:t>ACTIVIDADES</a:t>
                      </a:r>
                      <a:endParaRPr lang="es-MX" sz="1200" b="0" i="0" u="none" strike="noStrike" dirty="0">
                        <a:ln>
                          <a:solidFill>
                            <a:schemeClr val="bg1"/>
                          </a:solidFill>
                        </a:ln>
                        <a:solidFill>
                          <a:schemeClr val="bg1"/>
                        </a:solidFill>
                        <a:effectLst/>
                        <a:latin typeface="Arial" panose="020B0604020202020204" pitchFamily="34" charset="0"/>
                        <a:cs typeface="Arial" panose="020B0604020202020204" pitchFamily="34" charset="0"/>
                      </a:endParaRPr>
                    </a:p>
                  </a:txBody>
                  <a:tcPr marL="2810" marR="2810" marT="2810" marB="0" anchor="ctr">
                    <a:solidFill>
                      <a:schemeClr val="accent1"/>
                    </a:solidFill>
                  </a:tcPr>
                </a:tc>
                <a:tc>
                  <a:txBody>
                    <a:bodyPr/>
                    <a:lstStyle/>
                    <a:p>
                      <a:pPr algn="ctr" fontAlgn="ctr"/>
                      <a:r>
                        <a:rPr lang="es-MX" sz="1200" b="0" i="0" u="none" strike="noStrike" dirty="0" smtClean="0">
                          <a:ln>
                            <a:solidFill>
                              <a:schemeClr val="bg1"/>
                            </a:solidFill>
                          </a:ln>
                          <a:solidFill>
                            <a:schemeClr val="bg1"/>
                          </a:solidFill>
                          <a:effectLst/>
                          <a:latin typeface="Arial" panose="020B0604020202020204" pitchFamily="34" charset="0"/>
                          <a:cs typeface="Arial" panose="020B0604020202020204" pitchFamily="34" charset="0"/>
                        </a:rPr>
                        <a:t>DESCRIPCIÓN</a:t>
                      </a:r>
                      <a:endParaRPr lang="es-MX" sz="1200" b="0" i="0" u="none" strike="noStrike" dirty="0">
                        <a:ln>
                          <a:solidFill>
                            <a:schemeClr val="bg1"/>
                          </a:solidFill>
                        </a:ln>
                        <a:solidFill>
                          <a:schemeClr val="bg1"/>
                        </a:solidFill>
                        <a:effectLst/>
                        <a:latin typeface="Arial" panose="020B0604020202020204" pitchFamily="34" charset="0"/>
                        <a:cs typeface="Arial" panose="020B0604020202020204" pitchFamily="34" charset="0"/>
                      </a:endParaRPr>
                    </a:p>
                  </a:txBody>
                  <a:tcPr marL="2810" marR="2810" marT="2810" marB="0" anchor="ctr">
                    <a:solidFill>
                      <a:schemeClr val="accent1"/>
                    </a:solidFill>
                  </a:tcPr>
                </a:tc>
              </a:tr>
              <a:tr h="397200">
                <a:tc>
                  <a:txBody>
                    <a:bodyPr/>
                    <a:lstStyle/>
                    <a:p>
                      <a:pPr algn="ctr" fontAlgn="ctr"/>
                      <a:r>
                        <a:rPr lang="es-MX" sz="1200" u="none" strike="noStrike" dirty="0">
                          <a:effectLst/>
                        </a:rPr>
                        <a:t> Videoconferencias como: “Adicciones, Género y Violencia" Día Internacional de la Mujer.</a:t>
                      </a:r>
                      <a:endParaRPr lang="es-MX" sz="1200" b="0" i="0" u="none" strike="noStrike" dirty="0">
                        <a:solidFill>
                          <a:srgbClr val="000000"/>
                        </a:solidFill>
                        <a:effectLst/>
                        <a:latin typeface="Arial" panose="020B0604020202020204" pitchFamily="34" charset="0"/>
                        <a:cs typeface="Arial" panose="020B0604020202020204" pitchFamily="34" charset="0"/>
                      </a:endParaRPr>
                    </a:p>
                  </a:txBody>
                  <a:tcPr marL="2810" marR="2810" marT="2810" marB="0" anchor="ctr"/>
                </a:tc>
                <a:tc>
                  <a:txBody>
                    <a:bodyPr/>
                    <a:lstStyle/>
                    <a:p>
                      <a:pPr algn="l" fontAlgn="ctr"/>
                      <a:r>
                        <a:rPr lang="es-MX" sz="1200" u="none" strike="noStrike">
                          <a:effectLst/>
                        </a:rPr>
                        <a:t>En esta acción se busca que los alumnos tomen conciencia acerca del consumo de substancias y como dar apoyo a quien las consume.</a:t>
                      </a:r>
                      <a:endParaRPr lang="es-MX" sz="1200" b="0" i="0" u="none" strike="noStrike">
                        <a:solidFill>
                          <a:srgbClr val="000000"/>
                        </a:solidFill>
                        <a:effectLst/>
                        <a:latin typeface="Arial" panose="020B0604020202020204" pitchFamily="34" charset="0"/>
                        <a:cs typeface="Arial" panose="020B0604020202020204" pitchFamily="34" charset="0"/>
                      </a:endParaRPr>
                    </a:p>
                  </a:txBody>
                  <a:tcPr marL="2810" marR="2810" marT="2810" marB="0" anchor="ctr"/>
                </a:tc>
              </a:tr>
              <a:tr h="660650">
                <a:tc>
                  <a:txBody>
                    <a:bodyPr/>
                    <a:lstStyle/>
                    <a:p>
                      <a:pPr algn="ctr" fontAlgn="ctr"/>
                      <a:r>
                        <a:rPr lang="es-MX" sz="1200" u="none" strike="noStrike" dirty="0">
                          <a:effectLst/>
                        </a:rPr>
                        <a:t>Jornada de Inducción y Reforzamiento, Jornada de Orientación Vocacional, Jornada Nacional Informativa de Prevención de Cáncer</a:t>
                      </a:r>
                      <a:endParaRPr lang="es-MX" sz="1200" b="0" i="0" u="none" strike="noStrike" dirty="0">
                        <a:solidFill>
                          <a:srgbClr val="000000"/>
                        </a:solidFill>
                        <a:effectLst/>
                        <a:latin typeface="Arial" panose="020B0604020202020204" pitchFamily="34" charset="0"/>
                        <a:cs typeface="Arial" panose="020B0604020202020204" pitchFamily="34" charset="0"/>
                      </a:endParaRPr>
                    </a:p>
                  </a:txBody>
                  <a:tcPr marL="2810" marR="2810" marT="2810" marB="0" anchor="ctr"/>
                </a:tc>
                <a:tc>
                  <a:txBody>
                    <a:bodyPr/>
                    <a:lstStyle/>
                    <a:p>
                      <a:pPr algn="l" fontAlgn="ctr"/>
                      <a:r>
                        <a:rPr lang="es-MX" sz="1200" u="none" strike="noStrike">
                          <a:effectLst/>
                        </a:rPr>
                        <a:t>En esta jornada, los alumnos comparten sus metas y aspiraciones profesionales. Esto los ayuda a generar un proyecto de vida personal y profesional.</a:t>
                      </a:r>
                      <a:endParaRPr lang="es-MX" sz="1200" b="0" i="0" u="none" strike="noStrike">
                        <a:solidFill>
                          <a:srgbClr val="000000"/>
                        </a:solidFill>
                        <a:effectLst/>
                        <a:latin typeface="Arial" panose="020B0604020202020204" pitchFamily="34" charset="0"/>
                        <a:cs typeface="Arial" panose="020B0604020202020204" pitchFamily="34" charset="0"/>
                      </a:endParaRPr>
                    </a:p>
                  </a:txBody>
                  <a:tcPr marL="2810" marR="2810" marT="2810" marB="0" anchor="ctr"/>
                </a:tc>
              </a:tr>
              <a:tr h="924100">
                <a:tc>
                  <a:txBody>
                    <a:bodyPr/>
                    <a:lstStyle/>
                    <a:p>
                      <a:pPr algn="ctr" fontAlgn="ctr"/>
                      <a:r>
                        <a:rPr lang="es-MX" sz="1200" u="none" strike="noStrike" dirty="0">
                          <a:effectLst/>
                        </a:rPr>
                        <a:t> “Las drogas afectan de la misma manera a hombres y mujeres”  </a:t>
                      </a:r>
                      <a:endParaRPr lang="es-MX" sz="1200" b="0" i="0" u="none" strike="noStrike" dirty="0">
                        <a:solidFill>
                          <a:srgbClr val="000000"/>
                        </a:solidFill>
                        <a:effectLst/>
                        <a:latin typeface="Arial" panose="020B0604020202020204" pitchFamily="34" charset="0"/>
                        <a:cs typeface="Arial" panose="020B0604020202020204" pitchFamily="34" charset="0"/>
                      </a:endParaRPr>
                    </a:p>
                  </a:txBody>
                  <a:tcPr marL="2810" marR="2810" marT="2810" marB="0" anchor="ctr"/>
                </a:tc>
                <a:tc>
                  <a:txBody>
                    <a:bodyPr/>
                    <a:lstStyle/>
                    <a:p>
                      <a:pPr algn="l" fontAlgn="ctr"/>
                      <a:r>
                        <a:rPr lang="es-MX" sz="1200" u="none" strike="noStrike">
                          <a:effectLst/>
                        </a:rPr>
                        <a:t>Se presentan esos temas con la finalidad de que los alumnos conozcan las consecuencias de consumir drogas y que ellos puedan tomar conciencia loa estudiantes se pudieron dar cuenta de que las drogas afectan tanto a hombres como a mujeres y que no, no afecta de la misma manera en todas las personas, ni afecta de la misma forma en la misma persona.</a:t>
                      </a:r>
                      <a:endParaRPr lang="es-MX" sz="1200" b="0" i="0" u="none" strike="noStrike">
                        <a:solidFill>
                          <a:srgbClr val="000000"/>
                        </a:solidFill>
                        <a:effectLst/>
                        <a:latin typeface="Arial" panose="020B0604020202020204" pitchFamily="34" charset="0"/>
                        <a:cs typeface="Arial" panose="020B0604020202020204" pitchFamily="34" charset="0"/>
                      </a:endParaRPr>
                    </a:p>
                  </a:txBody>
                  <a:tcPr marL="2810" marR="2810" marT="2810" marB="0" anchor="ctr"/>
                </a:tc>
              </a:tr>
              <a:tr h="660650">
                <a:tc>
                  <a:txBody>
                    <a:bodyPr/>
                    <a:lstStyle/>
                    <a:p>
                      <a:pPr algn="ctr" fontAlgn="ctr"/>
                      <a:r>
                        <a:rPr lang="es-MX" sz="1200" u="none" strike="noStrike" dirty="0">
                          <a:effectLst/>
                        </a:rPr>
                        <a:t>"Derechos Sexuales y Reproductivos"- Por tus derechos, noviazgo sin violencia.</a:t>
                      </a:r>
                      <a:endParaRPr lang="es-MX" sz="1200" b="0" i="0" u="none" strike="noStrike" dirty="0">
                        <a:solidFill>
                          <a:srgbClr val="000000"/>
                        </a:solidFill>
                        <a:effectLst/>
                        <a:latin typeface="Arial" panose="020B0604020202020204" pitchFamily="34" charset="0"/>
                        <a:cs typeface="Arial" panose="020B0604020202020204" pitchFamily="34" charset="0"/>
                      </a:endParaRPr>
                    </a:p>
                  </a:txBody>
                  <a:tcPr marL="2810" marR="2810" marT="2810" marB="0" anchor="ctr"/>
                </a:tc>
                <a:tc>
                  <a:txBody>
                    <a:bodyPr/>
                    <a:lstStyle/>
                    <a:p>
                      <a:pPr algn="l" fontAlgn="ctr"/>
                      <a:r>
                        <a:rPr lang="es-MX" sz="1200" u="none" strike="noStrike">
                          <a:effectLst/>
                        </a:rPr>
                        <a:t>Se impartió una plática y videoconferencia sobre el Noviazgo sin violencia, en donde los jóvenes interactuaron en charlas de perspectivas sobre el tema, se consiguió la reflexión, comprensión y la toma de conciencia en los alumnos. </a:t>
                      </a:r>
                      <a:endParaRPr lang="es-MX" sz="1200" b="0" i="0" u="none" strike="noStrike">
                        <a:solidFill>
                          <a:srgbClr val="000000"/>
                        </a:solidFill>
                        <a:effectLst/>
                        <a:latin typeface="Arial" panose="020B0604020202020204" pitchFamily="34" charset="0"/>
                        <a:cs typeface="Arial" panose="020B0604020202020204" pitchFamily="34" charset="0"/>
                      </a:endParaRPr>
                    </a:p>
                  </a:txBody>
                  <a:tcPr marL="2810" marR="2810" marT="2810" marB="0" anchor="ctr"/>
                </a:tc>
              </a:tr>
              <a:tr h="845745">
                <a:tc>
                  <a:txBody>
                    <a:bodyPr/>
                    <a:lstStyle/>
                    <a:p>
                      <a:pPr algn="ctr" fontAlgn="ctr"/>
                      <a:r>
                        <a:rPr lang="es-MX" sz="1200" u="none" strike="noStrike" dirty="0">
                          <a:effectLst/>
                        </a:rPr>
                        <a:t>“Actividades que puedes hacer para estar libre de adicciones”  "</a:t>
                      </a:r>
                      <a:r>
                        <a:rPr lang="es-MX" sz="1200" u="none" strike="noStrike" dirty="0" smtClean="0">
                          <a:effectLst/>
                        </a:rPr>
                        <a:t>Estrés</a:t>
                      </a:r>
                      <a:r>
                        <a:rPr lang="es-MX" sz="1200" u="none" strike="noStrike" baseline="0" dirty="0" smtClean="0">
                          <a:effectLst/>
                        </a:rPr>
                        <a:t> </a:t>
                      </a:r>
                      <a:r>
                        <a:rPr lang="es-MX" sz="1200" u="none" strike="noStrike" dirty="0" smtClean="0">
                          <a:effectLst/>
                        </a:rPr>
                        <a:t>y </a:t>
                      </a:r>
                      <a:r>
                        <a:rPr lang="es-MX" sz="1200" u="none" strike="noStrike" dirty="0">
                          <a:effectLst/>
                        </a:rPr>
                        <a:t>Consumo de Drogas "</a:t>
                      </a:r>
                      <a:endParaRPr lang="es-MX" sz="1200" b="0" i="0" u="none" strike="noStrike" dirty="0">
                        <a:solidFill>
                          <a:srgbClr val="000000"/>
                        </a:solidFill>
                        <a:effectLst/>
                        <a:latin typeface="Arial" panose="020B0604020202020204" pitchFamily="34" charset="0"/>
                        <a:cs typeface="Arial" panose="020B0604020202020204" pitchFamily="34" charset="0"/>
                      </a:endParaRPr>
                    </a:p>
                  </a:txBody>
                  <a:tcPr marL="2810" marR="2810" marT="2810" marB="0" anchor="ctr"/>
                </a:tc>
                <a:tc>
                  <a:txBody>
                    <a:bodyPr/>
                    <a:lstStyle/>
                    <a:p>
                      <a:pPr algn="l" fontAlgn="ctr"/>
                      <a:r>
                        <a:rPr lang="es-MX" sz="1200" u="none" strike="noStrike">
                          <a:effectLst/>
                        </a:rPr>
                        <a:t>Se presentan una serie de videoconferencias para crear conciencia en los alumnos sobre el consumo de sustancias. En estas actividades los orientadores tienen gran injerencia ya que ellos al término de estas, tienen la encomienda de retomar el tema y generar, la toma de conciencia en los alumnos.</a:t>
                      </a:r>
                      <a:endParaRPr lang="es-MX" sz="1200" b="0" i="0" u="none" strike="noStrike">
                        <a:solidFill>
                          <a:srgbClr val="000000"/>
                        </a:solidFill>
                        <a:effectLst/>
                        <a:latin typeface="Arial" panose="020B0604020202020204" pitchFamily="34" charset="0"/>
                        <a:cs typeface="Arial" panose="020B0604020202020204" pitchFamily="34" charset="0"/>
                      </a:endParaRPr>
                    </a:p>
                  </a:txBody>
                  <a:tcPr marL="2810" marR="2810" marT="2810" marB="0" anchor="ctr"/>
                </a:tc>
              </a:tr>
              <a:tr h="528925">
                <a:tc>
                  <a:txBody>
                    <a:bodyPr/>
                    <a:lstStyle/>
                    <a:p>
                      <a:pPr algn="ctr" fontAlgn="ctr"/>
                      <a:r>
                        <a:rPr lang="es-MX" sz="1200" u="none" strike="noStrike" dirty="0">
                          <a:effectLst/>
                        </a:rPr>
                        <a:t>Exposiciones de: Murales y Creación de Tapetes para Yoga.</a:t>
                      </a:r>
                      <a:endParaRPr lang="es-MX" sz="1200" b="0" i="0" u="none" strike="noStrike" dirty="0">
                        <a:solidFill>
                          <a:srgbClr val="000000"/>
                        </a:solidFill>
                        <a:effectLst/>
                        <a:latin typeface="Arial" panose="020B0604020202020204" pitchFamily="34" charset="0"/>
                        <a:cs typeface="Arial" panose="020B0604020202020204" pitchFamily="34" charset="0"/>
                      </a:endParaRPr>
                    </a:p>
                  </a:txBody>
                  <a:tcPr marL="2810" marR="2810" marT="2810" marB="0" anchor="ctr"/>
                </a:tc>
                <a:tc>
                  <a:txBody>
                    <a:bodyPr/>
                    <a:lstStyle/>
                    <a:p>
                      <a:pPr algn="l" fontAlgn="ctr"/>
                      <a:r>
                        <a:rPr lang="es-MX" sz="1200" u="none" strike="noStrike">
                          <a:effectLst/>
                        </a:rPr>
                        <a:t>Actividades de recreación, convivencia sana y pacífica, con estas actividades se logra un mejor ambiente entre los alumnos, además se fomenta el deporte dentro de los planteles  </a:t>
                      </a:r>
                      <a:endParaRPr lang="es-MX" sz="1200" b="0" i="0" u="none" strike="noStrike">
                        <a:solidFill>
                          <a:srgbClr val="000000"/>
                        </a:solidFill>
                        <a:effectLst/>
                        <a:latin typeface="Arial" panose="020B0604020202020204" pitchFamily="34" charset="0"/>
                        <a:cs typeface="Arial" panose="020B0604020202020204" pitchFamily="34" charset="0"/>
                      </a:endParaRPr>
                    </a:p>
                  </a:txBody>
                  <a:tcPr marL="2810" marR="2810" marT="2810" marB="0" anchor="ctr"/>
                </a:tc>
              </a:tr>
              <a:tr h="444861">
                <a:tc>
                  <a:txBody>
                    <a:bodyPr/>
                    <a:lstStyle/>
                    <a:p>
                      <a:pPr algn="ctr" fontAlgn="ctr"/>
                      <a:r>
                        <a:rPr lang="es-MX" sz="1200" u="none" strike="noStrike" dirty="0">
                          <a:effectLst/>
                        </a:rPr>
                        <a:t>Actividades recreativas como: Torneo de Ajedrez, Futbol, </a:t>
                      </a:r>
                      <a:r>
                        <a:rPr lang="es-MX" sz="1200" u="none" strike="noStrike" dirty="0" smtClean="0">
                          <a:effectLst/>
                        </a:rPr>
                        <a:t>Basquetbol.</a:t>
                      </a:r>
                      <a:endParaRPr lang="es-MX" sz="1200" b="0" i="0" u="none" strike="noStrike" dirty="0">
                        <a:solidFill>
                          <a:srgbClr val="000000"/>
                        </a:solidFill>
                        <a:effectLst/>
                        <a:latin typeface="Arial" panose="020B0604020202020204" pitchFamily="34" charset="0"/>
                        <a:cs typeface="Arial" panose="020B0604020202020204" pitchFamily="34" charset="0"/>
                      </a:endParaRPr>
                    </a:p>
                  </a:txBody>
                  <a:tcPr marL="2810" marR="2810" marT="2810" marB="0" anchor="ctr"/>
                </a:tc>
                <a:tc>
                  <a:txBody>
                    <a:bodyPr/>
                    <a:lstStyle/>
                    <a:p>
                      <a:pPr algn="just" fontAlgn="ctr"/>
                      <a:r>
                        <a:rPr lang="es-MX" sz="1200" u="none" strike="noStrike" dirty="0">
                          <a:effectLst/>
                        </a:rPr>
                        <a:t>Actividades deportivas y recreativas, con la cuales se generan espacios de sana convivencia y además se fomenta el deporte dentro de los planteles.</a:t>
                      </a:r>
                      <a:endParaRPr lang="es-MX" sz="1200" b="0" i="0" u="none" strike="noStrike" dirty="0">
                        <a:solidFill>
                          <a:srgbClr val="000000"/>
                        </a:solidFill>
                        <a:effectLst/>
                        <a:latin typeface="Arial" panose="020B0604020202020204" pitchFamily="34" charset="0"/>
                        <a:cs typeface="Arial" panose="020B0604020202020204" pitchFamily="34" charset="0"/>
                      </a:endParaRPr>
                    </a:p>
                  </a:txBody>
                  <a:tcPr marL="2810" marR="2810" marT="2810" marB="0" anchor="ctr"/>
                </a:tc>
              </a:tr>
            </a:tbl>
          </a:graphicData>
        </a:graphic>
      </p:graphicFrame>
    </p:spTree>
    <p:extLst>
      <p:ext uri="{BB962C8B-B14F-4D97-AF65-F5344CB8AC3E}">
        <p14:creationId xmlns:p14="http://schemas.microsoft.com/office/powerpoint/2010/main" val="3729960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57F889B-E3EF-4A1C-B3B5-99E5AD7504A7}"/>
              </a:ext>
            </a:extLst>
          </p:cNvPr>
          <p:cNvSpPr>
            <a:spLocks noGrp="1"/>
          </p:cNvSpPr>
          <p:nvPr>
            <p:ph type="title"/>
          </p:nvPr>
        </p:nvSpPr>
        <p:spPr/>
        <p:txBody>
          <a:bodyPr>
            <a:normAutofit fontScale="90000"/>
          </a:bodyPr>
          <a:lstStyle/>
          <a:p>
            <a:pPr algn="ctr"/>
            <a:r>
              <a:rPr lang="es-MX" altLang="es-MX" sz="2400" b="1" cap="none" dirty="0">
                <a:latin typeface="Calibri" panose="020F0502020204030204" pitchFamily="34" charset="0"/>
                <a:ea typeface="Calibri" panose="020F0502020204030204" pitchFamily="34" charset="0"/>
                <a:cs typeface="Times New Roman" panose="02020603050405020304" pitchFamily="18" charset="0"/>
              </a:rPr>
              <a:t/>
            </a:r>
            <a:br>
              <a:rPr lang="es-MX" altLang="es-MX" sz="2400" b="1" cap="none" dirty="0">
                <a:latin typeface="Calibri" panose="020F0502020204030204" pitchFamily="34" charset="0"/>
                <a:ea typeface="Calibri" panose="020F0502020204030204" pitchFamily="34" charset="0"/>
                <a:cs typeface="Times New Roman" panose="02020603050405020304" pitchFamily="18" charset="0"/>
              </a:rPr>
            </a:br>
            <a:r>
              <a:rPr lang="es-MX" altLang="es-MX" sz="2700" cap="none" dirty="0">
                <a:latin typeface="Calibri" panose="020F0502020204030204" pitchFamily="34" charset="0"/>
                <a:ea typeface="Calibri" panose="020F0502020204030204" pitchFamily="34" charset="0"/>
                <a:cs typeface="Times New Roman" panose="02020603050405020304" pitchFamily="18" charset="0"/>
              </a:rPr>
              <a:t>CRONOGRAMA ANUAL DE ACTIVIDADES 2018</a:t>
            </a:r>
            <a:r>
              <a:rPr lang="es-MX" sz="2400" dirty="0">
                <a:latin typeface="Calibri" panose="020F0502020204030204" pitchFamily="34" charset="0"/>
                <a:ea typeface="Calibri" panose="020F0502020204030204" pitchFamily="34" charset="0"/>
                <a:cs typeface="Times New Roman" panose="02020603050405020304" pitchFamily="18" charset="0"/>
              </a:rPr>
              <a:t/>
            </a:r>
            <a:br>
              <a:rPr lang="es-MX" sz="2400" dirty="0">
                <a:latin typeface="Calibri" panose="020F0502020204030204" pitchFamily="34" charset="0"/>
                <a:ea typeface="Calibri" panose="020F0502020204030204" pitchFamily="34" charset="0"/>
                <a:cs typeface="Times New Roman" panose="02020603050405020304" pitchFamily="18" charset="0"/>
              </a:rPr>
            </a:br>
            <a:endParaRPr lang="es-MX" dirty="0"/>
          </a:p>
        </p:txBody>
      </p:sp>
      <p:sp>
        <p:nvSpPr>
          <p:cNvPr id="4" name="Rectángulo 3">
            <a:extLst>
              <a:ext uri="{FF2B5EF4-FFF2-40B4-BE49-F238E27FC236}">
                <a16:creationId xmlns:a16="http://schemas.microsoft.com/office/drawing/2014/main" xmlns="" id="{BC030F79-D05F-4E6E-974C-2BB93F57850D}"/>
              </a:ext>
            </a:extLst>
          </p:cNvPr>
          <p:cNvSpPr/>
          <p:nvPr/>
        </p:nvSpPr>
        <p:spPr>
          <a:xfrm>
            <a:off x="3048000" y="2745383"/>
            <a:ext cx="6096000" cy="375552"/>
          </a:xfrm>
          <a:prstGeom prst="rect">
            <a:avLst/>
          </a:prstGeom>
        </p:spPr>
        <p:txBody>
          <a:bodyPr>
            <a:spAutoFit/>
          </a:bodyPr>
          <a:lstStyle/>
          <a:p>
            <a:pPr algn="just">
              <a:lnSpc>
                <a:spcPct val="107000"/>
              </a:lnSpc>
              <a:spcAft>
                <a:spcPts val="800"/>
              </a:spcAft>
            </a:pPr>
            <a:r>
              <a:rPr lang="es-MX" dirty="0">
                <a:latin typeface="Calibri" panose="020F0502020204030204" pitchFamily="34" charset="0"/>
                <a:ea typeface="Calibri" panose="020F0502020204030204" pitchFamily="34" charset="0"/>
                <a:cs typeface="Times New Roman" panose="02020603050405020304" pitchFamily="18" charset="0"/>
              </a:rPr>
              <a:t> </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8" name="Tabla 7">
            <a:extLst>
              <a:ext uri="{FF2B5EF4-FFF2-40B4-BE49-F238E27FC236}">
                <a16:creationId xmlns:a16="http://schemas.microsoft.com/office/drawing/2014/main" xmlns="" id="{BE9C466A-6FF4-40A2-ABD8-0829CE4652E2}"/>
              </a:ext>
            </a:extLst>
          </p:cNvPr>
          <p:cNvGraphicFramePr>
            <a:graphicFrameLocks noGrp="1"/>
          </p:cNvGraphicFramePr>
          <p:nvPr>
            <p:extLst>
              <p:ext uri="{D42A27DB-BD31-4B8C-83A1-F6EECF244321}">
                <p14:modId xmlns:p14="http://schemas.microsoft.com/office/powerpoint/2010/main" val="663968026"/>
              </p:ext>
            </p:extLst>
          </p:nvPr>
        </p:nvGraphicFramePr>
        <p:xfrm>
          <a:off x="500705" y="1952119"/>
          <a:ext cx="11104805" cy="3899388"/>
        </p:xfrm>
        <a:graphic>
          <a:graphicData uri="http://schemas.openxmlformats.org/drawingml/2006/table">
            <a:tbl>
              <a:tblPr firstRow="1" bandRow="1">
                <a:tableStyleId>{BC89EF96-8CEA-46FF-86C4-4CE0E7609802}</a:tableStyleId>
              </a:tblPr>
              <a:tblGrid>
                <a:gridCol w="1226403">
                  <a:extLst>
                    <a:ext uri="{9D8B030D-6E8A-4147-A177-3AD203B41FA5}">
                      <a16:colId xmlns:a16="http://schemas.microsoft.com/office/drawing/2014/main" xmlns="" val="3672151726"/>
                    </a:ext>
                  </a:extLst>
                </a:gridCol>
                <a:gridCol w="715620">
                  <a:extLst>
                    <a:ext uri="{9D8B030D-6E8A-4147-A177-3AD203B41FA5}">
                      <a16:colId xmlns:a16="http://schemas.microsoft.com/office/drawing/2014/main" xmlns="" val="4099287755"/>
                    </a:ext>
                  </a:extLst>
                </a:gridCol>
                <a:gridCol w="795130">
                  <a:extLst>
                    <a:ext uri="{9D8B030D-6E8A-4147-A177-3AD203B41FA5}">
                      <a16:colId xmlns:a16="http://schemas.microsoft.com/office/drawing/2014/main" xmlns="" val="541933814"/>
                    </a:ext>
                  </a:extLst>
                </a:gridCol>
                <a:gridCol w="755374">
                  <a:extLst>
                    <a:ext uri="{9D8B030D-6E8A-4147-A177-3AD203B41FA5}">
                      <a16:colId xmlns:a16="http://schemas.microsoft.com/office/drawing/2014/main" xmlns="" val="2761532990"/>
                    </a:ext>
                  </a:extLst>
                </a:gridCol>
                <a:gridCol w="689113">
                  <a:extLst>
                    <a:ext uri="{9D8B030D-6E8A-4147-A177-3AD203B41FA5}">
                      <a16:colId xmlns:a16="http://schemas.microsoft.com/office/drawing/2014/main" xmlns="" val="433029609"/>
                    </a:ext>
                  </a:extLst>
                </a:gridCol>
                <a:gridCol w="636105">
                  <a:extLst>
                    <a:ext uri="{9D8B030D-6E8A-4147-A177-3AD203B41FA5}">
                      <a16:colId xmlns:a16="http://schemas.microsoft.com/office/drawing/2014/main" xmlns="" val="4133220870"/>
                    </a:ext>
                  </a:extLst>
                </a:gridCol>
                <a:gridCol w="755374">
                  <a:extLst>
                    <a:ext uri="{9D8B030D-6E8A-4147-A177-3AD203B41FA5}">
                      <a16:colId xmlns:a16="http://schemas.microsoft.com/office/drawing/2014/main" xmlns="" val="372370092"/>
                    </a:ext>
                  </a:extLst>
                </a:gridCol>
                <a:gridCol w="662608">
                  <a:extLst>
                    <a:ext uri="{9D8B030D-6E8A-4147-A177-3AD203B41FA5}">
                      <a16:colId xmlns:a16="http://schemas.microsoft.com/office/drawing/2014/main" xmlns="" val="200962282"/>
                    </a:ext>
                  </a:extLst>
                </a:gridCol>
                <a:gridCol w="848140">
                  <a:extLst>
                    <a:ext uri="{9D8B030D-6E8A-4147-A177-3AD203B41FA5}">
                      <a16:colId xmlns:a16="http://schemas.microsoft.com/office/drawing/2014/main" xmlns="" val="1825014532"/>
                    </a:ext>
                  </a:extLst>
                </a:gridCol>
                <a:gridCol w="1046921">
                  <a:extLst>
                    <a:ext uri="{9D8B030D-6E8A-4147-A177-3AD203B41FA5}">
                      <a16:colId xmlns:a16="http://schemas.microsoft.com/office/drawing/2014/main" xmlns="" val="1773095562"/>
                    </a:ext>
                  </a:extLst>
                </a:gridCol>
                <a:gridCol w="914400">
                  <a:extLst>
                    <a:ext uri="{9D8B030D-6E8A-4147-A177-3AD203B41FA5}">
                      <a16:colId xmlns:a16="http://schemas.microsoft.com/office/drawing/2014/main" xmlns="" val="711161240"/>
                    </a:ext>
                  </a:extLst>
                </a:gridCol>
                <a:gridCol w="1020418">
                  <a:extLst>
                    <a:ext uri="{9D8B030D-6E8A-4147-A177-3AD203B41FA5}">
                      <a16:colId xmlns:a16="http://schemas.microsoft.com/office/drawing/2014/main" xmlns="" val="3420452037"/>
                    </a:ext>
                  </a:extLst>
                </a:gridCol>
                <a:gridCol w="1039199">
                  <a:extLst>
                    <a:ext uri="{9D8B030D-6E8A-4147-A177-3AD203B41FA5}">
                      <a16:colId xmlns:a16="http://schemas.microsoft.com/office/drawing/2014/main" xmlns="" val="2523325577"/>
                    </a:ext>
                  </a:extLst>
                </a:gridCol>
              </a:tblGrid>
              <a:tr h="279551">
                <a:tc>
                  <a:txBody>
                    <a:bodyPr/>
                    <a:lstStyle/>
                    <a:p>
                      <a:r>
                        <a:rPr lang="es-MX" sz="1000" dirty="0">
                          <a:latin typeface="+mj-lt"/>
                        </a:rPr>
                        <a:t>ACTIVIDADES </a:t>
                      </a:r>
                    </a:p>
                  </a:txBody>
                  <a:tcPr/>
                </a:tc>
                <a:tc>
                  <a:txBody>
                    <a:bodyPr/>
                    <a:lstStyle/>
                    <a:p>
                      <a:pPr algn="ctr"/>
                      <a:r>
                        <a:rPr lang="es-MX" sz="1000" dirty="0">
                          <a:latin typeface="+mj-lt"/>
                        </a:rPr>
                        <a:t>ENERO</a:t>
                      </a:r>
                    </a:p>
                  </a:txBody>
                  <a:tcPr/>
                </a:tc>
                <a:tc>
                  <a:txBody>
                    <a:bodyPr/>
                    <a:lstStyle/>
                    <a:p>
                      <a:pPr algn="ctr"/>
                      <a:r>
                        <a:rPr lang="es-MX" sz="1000" dirty="0">
                          <a:latin typeface="+mj-lt"/>
                        </a:rPr>
                        <a:t>FEBRERO</a:t>
                      </a:r>
                    </a:p>
                  </a:txBody>
                  <a:tcPr/>
                </a:tc>
                <a:tc>
                  <a:txBody>
                    <a:bodyPr/>
                    <a:lstStyle/>
                    <a:p>
                      <a:pPr algn="ctr"/>
                      <a:r>
                        <a:rPr lang="es-MX" sz="1000" dirty="0">
                          <a:latin typeface="+mj-lt"/>
                        </a:rPr>
                        <a:t>MARZO</a:t>
                      </a:r>
                    </a:p>
                  </a:txBody>
                  <a:tcPr/>
                </a:tc>
                <a:tc>
                  <a:txBody>
                    <a:bodyPr/>
                    <a:lstStyle/>
                    <a:p>
                      <a:pPr algn="ctr"/>
                      <a:r>
                        <a:rPr lang="es-MX" sz="1000" dirty="0">
                          <a:latin typeface="+mj-lt"/>
                        </a:rPr>
                        <a:t>ABRIL</a:t>
                      </a:r>
                    </a:p>
                  </a:txBody>
                  <a:tcPr/>
                </a:tc>
                <a:tc>
                  <a:txBody>
                    <a:bodyPr/>
                    <a:lstStyle/>
                    <a:p>
                      <a:pPr algn="ctr"/>
                      <a:r>
                        <a:rPr lang="es-MX" sz="1000" dirty="0">
                          <a:latin typeface="+mj-lt"/>
                        </a:rPr>
                        <a:t>MAYO</a:t>
                      </a:r>
                    </a:p>
                  </a:txBody>
                  <a:tcPr/>
                </a:tc>
                <a:tc>
                  <a:txBody>
                    <a:bodyPr/>
                    <a:lstStyle/>
                    <a:p>
                      <a:pPr algn="ctr"/>
                      <a:r>
                        <a:rPr lang="es-MX" sz="1000" dirty="0">
                          <a:latin typeface="+mj-lt"/>
                        </a:rPr>
                        <a:t>JUNIO</a:t>
                      </a:r>
                    </a:p>
                  </a:txBody>
                  <a:tcPr/>
                </a:tc>
                <a:tc>
                  <a:txBody>
                    <a:bodyPr/>
                    <a:lstStyle/>
                    <a:p>
                      <a:pPr algn="ctr"/>
                      <a:r>
                        <a:rPr lang="es-MX" sz="1000" dirty="0">
                          <a:latin typeface="+mj-lt"/>
                        </a:rPr>
                        <a:t>JULIO </a:t>
                      </a:r>
                    </a:p>
                  </a:txBody>
                  <a:tcPr/>
                </a:tc>
                <a:tc>
                  <a:txBody>
                    <a:bodyPr/>
                    <a:lstStyle/>
                    <a:p>
                      <a:pPr algn="ctr"/>
                      <a:r>
                        <a:rPr lang="es-MX" sz="1000" dirty="0">
                          <a:latin typeface="+mj-lt"/>
                        </a:rPr>
                        <a:t>AGOSTO </a:t>
                      </a:r>
                    </a:p>
                  </a:txBody>
                  <a:tcPr/>
                </a:tc>
                <a:tc>
                  <a:txBody>
                    <a:bodyPr/>
                    <a:lstStyle/>
                    <a:p>
                      <a:pPr algn="ctr"/>
                      <a:r>
                        <a:rPr lang="es-MX" sz="1000" dirty="0">
                          <a:latin typeface="+mj-lt"/>
                        </a:rPr>
                        <a:t>SEPTIEMBRE </a:t>
                      </a:r>
                    </a:p>
                  </a:txBody>
                  <a:tcPr/>
                </a:tc>
                <a:tc>
                  <a:txBody>
                    <a:bodyPr/>
                    <a:lstStyle/>
                    <a:p>
                      <a:pPr algn="ctr"/>
                      <a:r>
                        <a:rPr lang="es-MX" sz="1000" dirty="0">
                          <a:latin typeface="+mj-lt"/>
                        </a:rPr>
                        <a:t>OCTUBRE</a:t>
                      </a:r>
                    </a:p>
                  </a:txBody>
                  <a:tcPr/>
                </a:tc>
                <a:tc>
                  <a:txBody>
                    <a:bodyPr/>
                    <a:lstStyle/>
                    <a:p>
                      <a:pPr algn="ctr"/>
                      <a:r>
                        <a:rPr lang="es-MX" sz="1000" dirty="0">
                          <a:latin typeface="+mj-lt"/>
                        </a:rPr>
                        <a:t>NOVIEMBRE</a:t>
                      </a:r>
                    </a:p>
                  </a:txBody>
                  <a:tcPr/>
                </a:tc>
                <a:tc>
                  <a:txBody>
                    <a:bodyPr/>
                    <a:lstStyle/>
                    <a:p>
                      <a:pPr algn="ctr"/>
                      <a:r>
                        <a:rPr lang="es-MX" sz="1000" dirty="0">
                          <a:latin typeface="+mj-lt"/>
                        </a:rPr>
                        <a:t>DICIEMBRE</a:t>
                      </a:r>
                    </a:p>
                  </a:txBody>
                  <a:tcPr/>
                </a:tc>
                <a:extLst>
                  <a:ext uri="{0D108BD9-81ED-4DB2-BD59-A6C34878D82A}">
                    <a16:rowId xmlns:a16="http://schemas.microsoft.com/office/drawing/2014/main" xmlns="" val="3777607166"/>
                  </a:ext>
                </a:extLst>
              </a:tr>
              <a:tr h="713949">
                <a:tc>
                  <a:txBody>
                    <a:bodyPr/>
                    <a:lstStyle/>
                    <a:p>
                      <a:pPr algn="ctr" fontAlgn="ctr"/>
                      <a:r>
                        <a:rPr lang="es-MX" sz="1200" u="none" strike="noStrike" dirty="0">
                          <a:effectLst/>
                        </a:rPr>
                        <a:t> Videoconferencias como: “Adicciones, Género y Violencia" Día Internacional de la Mujer.</a:t>
                      </a:r>
                      <a:endParaRPr lang="es-MX" sz="1200" b="0" i="0" u="none" strike="noStrike" dirty="0">
                        <a:solidFill>
                          <a:srgbClr val="000000"/>
                        </a:solidFill>
                        <a:effectLst/>
                        <a:latin typeface="Arial" panose="020B0604020202020204" pitchFamily="34" charset="0"/>
                        <a:cs typeface="Arial" panose="020B0604020202020204" pitchFamily="34" charset="0"/>
                      </a:endParaRPr>
                    </a:p>
                  </a:txBody>
                  <a:tcPr marL="2810" marR="2810" marT="2810" marB="0" anchor="ct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dirty="0" smtClean="0">
                        <a:latin typeface="Calibri" panose="020F0502020204030204" pitchFamily="34" charset="0"/>
                        <a:cs typeface="Calibri" panose="020F0502020204030204" pitchFamily="34" charset="0"/>
                      </a:endParaRPr>
                    </a:p>
                    <a:p>
                      <a:pPr algn="ctr"/>
                      <a:r>
                        <a:rPr lang="es-MX" sz="1400" b="1" dirty="0" smtClean="0">
                          <a:latin typeface="Calibri" panose="020F0502020204030204" pitchFamily="34" charset="0"/>
                          <a:cs typeface="Calibri" panose="020F0502020204030204" pitchFamily="34" charset="0"/>
                        </a:rPr>
                        <a:t>X</a:t>
                      </a: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a:latin typeface="Calibri" panose="020F0502020204030204" pitchFamily="34" charset="0"/>
                        <a:cs typeface="Calibri" panose="020F0502020204030204" pitchFamily="34" charset="0"/>
                      </a:endParaRPr>
                    </a:p>
                  </a:txBody>
                  <a:tcPr/>
                </a:tc>
                <a:tc>
                  <a:txBody>
                    <a:bodyPr/>
                    <a:lstStyle/>
                    <a:p>
                      <a:pPr algn="ctr"/>
                      <a:endParaRPr lang="es-MX" sz="1400" b="1">
                        <a:latin typeface="Calibri" panose="020F0502020204030204" pitchFamily="34" charset="0"/>
                        <a:cs typeface="Calibri" panose="020F0502020204030204" pitchFamily="34" charset="0"/>
                      </a:endParaRPr>
                    </a:p>
                  </a:txBody>
                  <a:tcP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a:latin typeface="Calibri" panose="020F0502020204030204" pitchFamily="34" charset="0"/>
                        <a:cs typeface="Calibri" panose="020F0502020204030204" pitchFamily="34" charset="0"/>
                      </a:endParaRPr>
                    </a:p>
                  </a:txBody>
                  <a:tcP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xmlns="" val="1491823876"/>
                  </a:ext>
                </a:extLst>
              </a:tr>
              <a:tr h="713949">
                <a:tc>
                  <a:txBody>
                    <a:bodyPr/>
                    <a:lstStyle/>
                    <a:p>
                      <a:pPr algn="ctr" fontAlgn="ctr"/>
                      <a:r>
                        <a:rPr lang="es-MX" sz="1200" u="none" strike="noStrike" dirty="0">
                          <a:effectLst/>
                        </a:rPr>
                        <a:t>Jornada de Inducción y Reforzamiento, Jornada de Orientación Vocacional, Jornada Nacional Informativa de Prevención de Cáncer</a:t>
                      </a:r>
                      <a:endParaRPr lang="es-MX" sz="1200" b="0" i="0" u="none" strike="noStrike" dirty="0">
                        <a:solidFill>
                          <a:srgbClr val="000000"/>
                        </a:solidFill>
                        <a:effectLst/>
                        <a:latin typeface="Arial" panose="020B0604020202020204" pitchFamily="34" charset="0"/>
                        <a:cs typeface="Arial" panose="020B0604020202020204" pitchFamily="34" charset="0"/>
                      </a:endParaRPr>
                    </a:p>
                  </a:txBody>
                  <a:tcPr marL="2810" marR="2810" marT="2810" marB="0" anchor="ct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r>
                        <a:rPr lang="es-MX" sz="1400" b="1" dirty="0" smtClean="0">
                          <a:latin typeface="Calibri" panose="020F0502020204030204" pitchFamily="34" charset="0"/>
                          <a:cs typeface="Calibri" panose="020F0502020204030204" pitchFamily="34" charset="0"/>
                        </a:rPr>
                        <a:t>X</a:t>
                      </a: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r>
                        <a:rPr lang="es-MX" sz="1400" b="1" dirty="0" smtClean="0">
                          <a:latin typeface="Calibri" panose="020F0502020204030204" pitchFamily="34" charset="0"/>
                          <a:cs typeface="Calibri" panose="020F0502020204030204" pitchFamily="34" charset="0"/>
                        </a:rPr>
                        <a:t>X</a:t>
                      </a: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a:latin typeface="Calibri" panose="020F0502020204030204" pitchFamily="34" charset="0"/>
                        <a:cs typeface="Calibri" panose="020F0502020204030204" pitchFamily="34" charset="0"/>
                      </a:endParaRPr>
                    </a:p>
                  </a:txBody>
                  <a:tcPr/>
                </a:tc>
              </a:tr>
              <a:tr h="871017">
                <a:tc>
                  <a:txBody>
                    <a:bodyPr/>
                    <a:lstStyle/>
                    <a:p>
                      <a:pPr algn="ctr" fontAlgn="ctr"/>
                      <a:r>
                        <a:rPr lang="es-MX" sz="1200" u="none" strike="noStrike" dirty="0">
                          <a:effectLst/>
                        </a:rPr>
                        <a:t> “Las drogas afectan de la misma manera a hombres y mujeres”  </a:t>
                      </a:r>
                      <a:endParaRPr lang="es-MX" sz="1200" b="0" i="0" u="none" strike="noStrike" dirty="0">
                        <a:solidFill>
                          <a:srgbClr val="000000"/>
                        </a:solidFill>
                        <a:effectLst/>
                        <a:latin typeface="Arial" panose="020B0604020202020204" pitchFamily="34" charset="0"/>
                        <a:cs typeface="Arial" panose="020B0604020202020204" pitchFamily="34" charset="0"/>
                      </a:endParaRPr>
                    </a:p>
                  </a:txBody>
                  <a:tcPr marL="2810" marR="2810" marT="2810" marB="0" anchor="ct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r>
                        <a:rPr lang="es-MX" sz="1400" b="1" dirty="0" smtClean="0">
                          <a:latin typeface="Calibri" panose="020F0502020204030204" pitchFamily="34" charset="0"/>
                          <a:cs typeface="Calibri" panose="020F0502020204030204" pitchFamily="34" charset="0"/>
                        </a:rPr>
                        <a:t>X</a:t>
                      </a: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a:latin typeface="Calibri" panose="020F0502020204030204" pitchFamily="34" charset="0"/>
                        <a:cs typeface="Calibri" panose="020F0502020204030204" pitchFamily="34" charset="0"/>
                      </a:endParaRPr>
                    </a:p>
                  </a:txBody>
                  <a:tcPr/>
                </a:tc>
                <a:tc>
                  <a:txBody>
                    <a:bodyPr/>
                    <a:lstStyle/>
                    <a:p>
                      <a:pPr algn="ctr"/>
                      <a:endParaRPr lang="es-MX" sz="14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xmlns="" val="1421328235"/>
                  </a:ext>
                </a:extLst>
              </a:tr>
            </a:tbl>
          </a:graphicData>
        </a:graphic>
      </p:graphicFrame>
    </p:spTree>
    <p:extLst>
      <p:ext uri="{BB962C8B-B14F-4D97-AF65-F5344CB8AC3E}">
        <p14:creationId xmlns:p14="http://schemas.microsoft.com/office/powerpoint/2010/main" val="1319648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altLang="es-MX" cap="none" dirty="0">
                <a:latin typeface="Calibri" panose="020F0502020204030204" pitchFamily="34" charset="0"/>
                <a:ea typeface="Calibri" panose="020F0502020204030204" pitchFamily="34" charset="0"/>
                <a:cs typeface="Times New Roman" panose="02020603050405020304" pitchFamily="18" charset="0"/>
              </a:rPr>
              <a:t>CRONOGRAMA ANUAL DE ACTIVIDADES 2018</a:t>
            </a:r>
            <a:endParaRPr lang="es-MX" dirty="0"/>
          </a:p>
        </p:txBody>
      </p:sp>
      <p:graphicFrame>
        <p:nvGraphicFramePr>
          <p:cNvPr id="3" name="Tabla 2"/>
          <p:cNvGraphicFramePr>
            <a:graphicFrameLocks noGrp="1"/>
          </p:cNvGraphicFramePr>
          <p:nvPr>
            <p:extLst>
              <p:ext uri="{D42A27DB-BD31-4B8C-83A1-F6EECF244321}">
                <p14:modId xmlns:p14="http://schemas.microsoft.com/office/powerpoint/2010/main" val="4276922824"/>
              </p:ext>
            </p:extLst>
          </p:nvPr>
        </p:nvGraphicFramePr>
        <p:xfrm>
          <a:off x="581025" y="2335213"/>
          <a:ext cx="11104805" cy="3668840"/>
        </p:xfrm>
        <a:graphic>
          <a:graphicData uri="http://schemas.openxmlformats.org/drawingml/2006/table">
            <a:tbl>
              <a:tblPr firstRow="1" bandRow="1">
                <a:tableStyleId>{BC89EF96-8CEA-46FF-86C4-4CE0E7609802}</a:tableStyleId>
              </a:tblPr>
              <a:tblGrid>
                <a:gridCol w="1226403"/>
                <a:gridCol w="715620"/>
                <a:gridCol w="795130"/>
                <a:gridCol w="755374"/>
                <a:gridCol w="689113"/>
                <a:gridCol w="636105"/>
                <a:gridCol w="755374"/>
                <a:gridCol w="662608"/>
                <a:gridCol w="848140"/>
                <a:gridCol w="1046921"/>
                <a:gridCol w="914400"/>
                <a:gridCol w="1020418"/>
                <a:gridCol w="1039199"/>
              </a:tblGrid>
              <a:tr h="970970">
                <a:tc>
                  <a:txBody>
                    <a:bodyPr/>
                    <a:lstStyle/>
                    <a:p>
                      <a:pPr algn="ctr" fontAlgn="ctr"/>
                      <a:r>
                        <a:rPr lang="es-MX" sz="1200" u="none" strike="noStrike" dirty="0">
                          <a:effectLst/>
                        </a:rPr>
                        <a:t>"Derechos Sexuales y Reproductivos"- Por tus derechos, noviazgo sin violencia.</a:t>
                      </a:r>
                      <a:endParaRPr lang="es-MX" sz="1200" b="0" i="0" u="none" strike="noStrike" dirty="0">
                        <a:solidFill>
                          <a:srgbClr val="000000"/>
                        </a:solidFill>
                        <a:effectLst/>
                        <a:latin typeface="Arial" panose="020B0604020202020204" pitchFamily="34" charset="0"/>
                        <a:cs typeface="Arial" panose="020B0604020202020204" pitchFamily="34" charset="0"/>
                      </a:endParaRPr>
                    </a:p>
                  </a:txBody>
                  <a:tcPr marL="2810" marR="2810" marT="2810" marB="0" anchor="ctr"/>
                </a:tc>
                <a:tc>
                  <a:txBody>
                    <a:bodyPr/>
                    <a:lstStyle/>
                    <a:p>
                      <a:pPr algn="ctr"/>
                      <a:endParaRPr lang="es-MX" sz="1400">
                        <a:latin typeface="Calibri" panose="020F0502020204030204" pitchFamily="34" charset="0"/>
                        <a:cs typeface="Calibri" panose="020F0502020204030204" pitchFamily="34" charset="0"/>
                      </a:endParaRPr>
                    </a:p>
                  </a:txBody>
                  <a:tcPr/>
                </a:tc>
                <a:tc>
                  <a:txBody>
                    <a:bodyPr/>
                    <a:lstStyle/>
                    <a:p>
                      <a:pPr algn="ctr"/>
                      <a:endParaRPr lang="es-MX" sz="1400" dirty="0">
                        <a:latin typeface="Calibri" panose="020F0502020204030204" pitchFamily="34" charset="0"/>
                        <a:cs typeface="Calibri" panose="020F0502020204030204" pitchFamily="34" charset="0"/>
                      </a:endParaRPr>
                    </a:p>
                  </a:txBody>
                  <a:tcPr/>
                </a:tc>
                <a:tc>
                  <a:txBody>
                    <a:bodyPr/>
                    <a:lstStyle/>
                    <a:p>
                      <a:pPr algn="ctr"/>
                      <a:endParaRPr lang="es-MX" sz="1400" dirty="0">
                        <a:latin typeface="Calibri" panose="020F0502020204030204" pitchFamily="34" charset="0"/>
                        <a:cs typeface="Calibri" panose="020F0502020204030204" pitchFamily="34" charset="0"/>
                      </a:endParaRPr>
                    </a:p>
                  </a:txBody>
                  <a:tcPr/>
                </a:tc>
                <a:tc>
                  <a:txBody>
                    <a:bodyPr/>
                    <a:lstStyle/>
                    <a:p>
                      <a:pPr algn="ctr"/>
                      <a:endParaRPr lang="es-MX" sz="1400">
                        <a:latin typeface="Calibri" panose="020F0502020204030204" pitchFamily="34" charset="0"/>
                        <a:cs typeface="Calibri" panose="020F0502020204030204" pitchFamily="34" charset="0"/>
                      </a:endParaRPr>
                    </a:p>
                  </a:txBody>
                  <a:tcPr/>
                </a:tc>
                <a:tc>
                  <a:txBody>
                    <a:bodyPr/>
                    <a:lstStyle/>
                    <a:p>
                      <a:pPr algn="ctr"/>
                      <a:endParaRPr lang="es-MX" sz="1400" b="1" dirty="0" smtClean="0">
                        <a:latin typeface="Calibri" panose="020F0502020204030204" pitchFamily="34" charset="0"/>
                        <a:cs typeface="Calibri" panose="020F0502020204030204" pitchFamily="34" charset="0"/>
                      </a:endParaRPr>
                    </a:p>
                    <a:p>
                      <a:pPr algn="ctr"/>
                      <a:endParaRPr lang="es-MX" sz="1400" b="1" dirty="0" smtClean="0">
                        <a:latin typeface="Calibri" panose="020F0502020204030204" pitchFamily="34" charset="0"/>
                        <a:cs typeface="Calibri" panose="020F0502020204030204" pitchFamily="34" charset="0"/>
                      </a:endParaRPr>
                    </a:p>
                    <a:p>
                      <a:pPr algn="ctr"/>
                      <a:r>
                        <a:rPr lang="es-MX" sz="1400" b="1" dirty="0" smtClean="0">
                          <a:latin typeface="Calibri" panose="020F0502020204030204" pitchFamily="34" charset="0"/>
                          <a:cs typeface="Calibri" panose="020F0502020204030204" pitchFamily="34" charset="0"/>
                        </a:rPr>
                        <a:t>X</a:t>
                      </a: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dirty="0">
                        <a:latin typeface="Calibri" panose="020F0502020204030204" pitchFamily="34" charset="0"/>
                        <a:cs typeface="Calibri" panose="020F0502020204030204" pitchFamily="34" charset="0"/>
                      </a:endParaRPr>
                    </a:p>
                  </a:txBody>
                  <a:tcPr/>
                </a:tc>
                <a:tc>
                  <a:txBody>
                    <a:bodyPr/>
                    <a:lstStyle/>
                    <a:p>
                      <a:pPr algn="ctr"/>
                      <a:endParaRPr lang="es-MX" sz="1400" dirty="0">
                        <a:latin typeface="Calibri" panose="020F0502020204030204" pitchFamily="34" charset="0"/>
                        <a:cs typeface="Calibri" panose="020F0502020204030204" pitchFamily="34" charset="0"/>
                      </a:endParaRPr>
                    </a:p>
                  </a:txBody>
                  <a:tcPr/>
                </a:tc>
                <a:tc>
                  <a:txBody>
                    <a:bodyPr/>
                    <a:lstStyle/>
                    <a:p>
                      <a:pPr algn="ctr"/>
                      <a:endParaRPr lang="es-MX" sz="1400" dirty="0">
                        <a:latin typeface="Calibri" panose="020F0502020204030204" pitchFamily="34" charset="0"/>
                        <a:cs typeface="Calibri" panose="020F0502020204030204" pitchFamily="34" charset="0"/>
                      </a:endParaRPr>
                    </a:p>
                  </a:txBody>
                  <a:tcPr/>
                </a:tc>
                <a:tc>
                  <a:txBody>
                    <a:bodyPr/>
                    <a:lstStyle/>
                    <a:p>
                      <a:pPr algn="ctr"/>
                      <a:endParaRPr lang="es-MX" sz="1400" dirty="0">
                        <a:latin typeface="Calibri" panose="020F0502020204030204" pitchFamily="34" charset="0"/>
                        <a:cs typeface="Calibri" panose="020F0502020204030204" pitchFamily="34" charset="0"/>
                      </a:endParaRPr>
                    </a:p>
                  </a:txBody>
                  <a:tcPr/>
                </a:tc>
                <a:tc>
                  <a:txBody>
                    <a:bodyPr/>
                    <a:lstStyle/>
                    <a:p>
                      <a:pPr algn="ctr"/>
                      <a:endParaRPr lang="es-MX" sz="1400" dirty="0">
                        <a:latin typeface="Calibri" panose="020F0502020204030204" pitchFamily="34" charset="0"/>
                        <a:cs typeface="Calibri" panose="020F0502020204030204" pitchFamily="34" charset="0"/>
                      </a:endParaRPr>
                    </a:p>
                  </a:txBody>
                  <a:tcPr/>
                </a:tc>
              </a:tr>
              <a:tr h="856738">
                <a:tc>
                  <a:txBody>
                    <a:bodyPr/>
                    <a:lstStyle/>
                    <a:p>
                      <a:pPr algn="ctr" fontAlgn="ctr"/>
                      <a:r>
                        <a:rPr lang="es-MX" sz="1200" u="none" strike="noStrike" dirty="0">
                          <a:effectLst/>
                        </a:rPr>
                        <a:t>“Actividades que puedes hacer para estar libre de adicciones”  "</a:t>
                      </a:r>
                      <a:r>
                        <a:rPr lang="es-MX" sz="1200" u="none" strike="noStrike" dirty="0" smtClean="0">
                          <a:effectLst/>
                        </a:rPr>
                        <a:t>Estrés</a:t>
                      </a:r>
                      <a:r>
                        <a:rPr lang="es-MX" sz="1200" u="none" strike="noStrike" baseline="0" dirty="0" smtClean="0">
                          <a:effectLst/>
                        </a:rPr>
                        <a:t> </a:t>
                      </a:r>
                      <a:r>
                        <a:rPr lang="es-MX" sz="1200" u="none" strike="noStrike" dirty="0" smtClean="0">
                          <a:effectLst/>
                        </a:rPr>
                        <a:t>y </a:t>
                      </a:r>
                      <a:r>
                        <a:rPr lang="es-MX" sz="1200" u="none" strike="noStrike" dirty="0">
                          <a:effectLst/>
                        </a:rPr>
                        <a:t>Consumo de Drogas "</a:t>
                      </a:r>
                      <a:endParaRPr lang="es-MX" sz="1200" b="0" i="0" u="none" strike="noStrike" dirty="0">
                        <a:solidFill>
                          <a:srgbClr val="000000"/>
                        </a:solidFill>
                        <a:effectLst/>
                        <a:latin typeface="Arial" panose="020B0604020202020204" pitchFamily="34" charset="0"/>
                        <a:cs typeface="Arial" panose="020B0604020202020204" pitchFamily="34" charset="0"/>
                      </a:endParaRPr>
                    </a:p>
                  </a:txBody>
                  <a:tcPr marL="2810" marR="2810" marT="2810" marB="0" anchor="ctr"/>
                </a:tc>
                <a:tc>
                  <a:txBody>
                    <a:bodyPr/>
                    <a:lstStyle/>
                    <a:p>
                      <a:pPr algn="ctr"/>
                      <a:endParaRPr lang="es-MX" sz="1400" dirty="0">
                        <a:latin typeface="Calibri" panose="020F0502020204030204" pitchFamily="34" charset="0"/>
                        <a:cs typeface="Calibri" panose="020F0502020204030204" pitchFamily="34" charset="0"/>
                      </a:endParaRPr>
                    </a:p>
                  </a:txBody>
                  <a:tcPr/>
                </a:tc>
                <a:tc>
                  <a:txBody>
                    <a:bodyPr/>
                    <a:lstStyle/>
                    <a:p>
                      <a:pPr algn="ctr"/>
                      <a:endParaRPr lang="es-MX" sz="1400" dirty="0">
                        <a:latin typeface="Calibri" panose="020F0502020204030204" pitchFamily="34" charset="0"/>
                        <a:cs typeface="Calibri" panose="020F0502020204030204" pitchFamily="34" charset="0"/>
                      </a:endParaRPr>
                    </a:p>
                  </a:txBody>
                  <a:tcPr/>
                </a:tc>
                <a:tc>
                  <a:txBody>
                    <a:bodyPr/>
                    <a:lstStyle/>
                    <a:p>
                      <a:pPr algn="ctr"/>
                      <a:endParaRPr lang="es-MX" sz="1400">
                        <a:latin typeface="Calibri" panose="020F0502020204030204" pitchFamily="34" charset="0"/>
                        <a:cs typeface="Calibri" panose="020F0502020204030204" pitchFamily="34" charset="0"/>
                      </a:endParaRPr>
                    </a:p>
                  </a:txBody>
                  <a:tcPr/>
                </a:tc>
                <a:tc>
                  <a:txBody>
                    <a:bodyPr/>
                    <a:lstStyle/>
                    <a:p>
                      <a:pPr algn="ctr"/>
                      <a:endParaRPr lang="es-MX" sz="1400" dirty="0">
                        <a:latin typeface="Calibri" panose="020F0502020204030204" pitchFamily="34" charset="0"/>
                        <a:cs typeface="Calibri" panose="020F0502020204030204" pitchFamily="34" charset="0"/>
                      </a:endParaRPr>
                    </a:p>
                  </a:txBody>
                  <a:tcP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dirty="0" smtClean="0">
                        <a:latin typeface="Calibri" panose="020F0502020204030204" pitchFamily="34" charset="0"/>
                        <a:cs typeface="Calibri" panose="020F0502020204030204" pitchFamily="34" charset="0"/>
                      </a:endParaRPr>
                    </a:p>
                    <a:p>
                      <a:pPr algn="ctr"/>
                      <a:endParaRPr lang="es-MX" sz="1400" b="1" dirty="0" smtClean="0">
                        <a:latin typeface="Calibri" panose="020F0502020204030204" pitchFamily="34" charset="0"/>
                        <a:cs typeface="Calibri" panose="020F0502020204030204" pitchFamily="34" charset="0"/>
                      </a:endParaRPr>
                    </a:p>
                    <a:p>
                      <a:pPr algn="ctr"/>
                      <a:r>
                        <a:rPr lang="es-MX" sz="1400" b="1" dirty="0" smtClean="0">
                          <a:latin typeface="Calibri" panose="020F0502020204030204" pitchFamily="34" charset="0"/>
                          <a:cs typeface="Calibri" panose="020F0502020204030204" pitchFamily="34" charset="0"/>
                        </a:rPr>
                        <a:t>X</a:t>
                      </a: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dirty="0">
                        <a:latin typeface="Calibri" panose="020F0502020204030204" pitchFamily="34" charset="0"/>
                        <a:cs typeface="Calibri" panose="020F0502020204030204" pitchFamily="34" charset="0"/>
                      </a:endParaRPr>
                    </a:p>
                  </a:txBody>
                  <a:tcPr/>
                </a:tc>
                <a:tc>
                  <a:txBody>
                    <a:bodyPr/>
                    <a:lstStyle/>
                    <a:p>
                      <a:pPr algn="ctr"/>
                      <a:endParaRPr lang="es-MX" sz="1400" dirty="0">
                        <a:latin typeface="Calibri" panose="020F0502020204030204" pitchFamily="34" charset="0"/>
                        <a:cs typeface="Calibri" panose="020F0502020204030204" pitchFamily="34" charset="0"/>
                      </a:endParaRPr>
                    </a:p>
                  </a:txBody>
                  <a:tcPr/>
                </a:tc>
                <a:tc>
                  <a:txBody>
                    <a:bodyPr/>
                    <a:lstStyle/>
                    <a:p>
                      <a:pPr algn="ctr"/>
                      <a:endParaRPr lang="es-MX" sz="1400" dirty="0">
                        <a:latin typeface="Calibri" panose="020F0502020204030204" pitchFamily="34" charset="0"/>
                        <a:cs typeface="Calibri" panose="020F0502020204030204" pitchFamily="34" charset="0"/>
                      </a:endParaRPr>
                    </a:p>
                  </a:txBody>
                  <a:tcPr/>
                </a:tc>
                <a:tc>
                  <a:txBody>
                    <a:bodyPr/>
                    <a:lstStyle/>
                    <a:p>
                      <a:pPr algn="ctr"/>
                      <a:endParaRPr lang="es-MX" sz="1400" dirty="0">
                        <a:latin typeface="Calibri" panose="020F0502020204030204" pitchFamily="34" charset="0"/>
                        <a:cs typeface="Calibri" panose="020F0502020204030204" pitchFamily="34" charset="0"/>
                      </a:endParaRPr>
                    </a:p>
                  </a:txBody>
                  <a:tcPr/>
                </a:tc>
                <a:tc>
                  <a:txBody>
                    <a:bodyPr/>
                    <a:lstStyle/>
                    <a:p>
                      <a:pPr algn="ctr"/>
                      <a:endParaRPr lang="es-MX" sz="1400" dirty="0">
                        <a:latin typeface="Calibri" panose="020F0502020204030204" pitchFamily="34" charset="0"/>
                        <a:cs typeface="Calibri" panose="020F0502020204030204" pitchFamily="34" charset="0"/>
                      </a:endParaRPr>
                    </a:p>
                  </a:txBody>
                  <a:tcPr/>
                </a:tc>
              </a:tr>
              <a:tr h="556880">
                <a:tc>
                  <a:txBody>
                    <a:bodyPr/>
                    <a:lstStyle/>
                    <a:p>
                      <a:pPr algn="ctr" fontAlgn="ctr"/>
                      <a:r>
                        <a:rPr lang="es-MX" sz="1200" u="none" strike="noStrike" dirty="0">
                          <a:effectLst/>
                        </a:rPr>
                        <a:t>Exposiciones de: Murales y Creación de Tapetes para Yoga.</a:t>
                      </a:r>
                      <a:endParaRPr lang="es-MX" sz="1200" b="0" i="0" u="none" strike="noStrike" dirty="0">
                        <a:solidFill>
                          <a:srgbClr val="000000"/>
                        </a:solidFill>
                        <a:effectLst/>
                        <a:latin typeface="Arial" panose="020B0604020202020204" pitchFamily="34" charset="0"/>
                        <a:cs typeface="Arial" panose="020B0604020202020204" pitchFamily="34" charset="0"/>
                      </a:endParaRPr>
                    </a:p>
                  </a:txBody>
                  <a:tcPr marL="2810" marR="2810" marT="2810" marB="0" anchor="ctr"/>
                </a:tc>
                <a:tc>
                  <a:txBody>
                    <a:bodyPr/>
                    <a:lstStyle/>
                    <a:p>
                      <a:pPr algn="ctr"/>
                      <a:endParaRPr lang="es-MX" sz="1400">
                        <a:latin typeface="Calibri" panose="020F0502020204030204" pitchFamily="34" charset="0"/>
                        <a:cs typeface="Calibri" panose="020F0502020204030204" pitchFamily="34" charset="0"/>
                      </a:endParaRPr>
                    </a:p>
                  </a:txBody>
                  <a:tcP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a:latin typeface="Calibri" panose="020F0502020204030204" pitchFamily="34" charset="0"/>
                        <a:cs typeface="Calibri" panose="020F0502020204030204" pitchFamily="34" charset="0"/>
                      </a:endParaRPr>
                    </a:p>
                  </a:txBody>
                  <a:tcPr/>
                </a:tc>
                <a:tc>
                  <a:txBody>
                    <a:bodyPr/>
                    <a:lstStyle/>
                    <a:p>
                      <a:pPr algn="ctr"/>
                      <a:endParaRPr lang="es-MX" sz="1400">
                        <a:latin typeface="Calibri" panose="020F0502020204030204" pitchFamily="34" charset="0"/>
                        <a:cs typeface="Calibri" panose="020F0502020204030204" pitchFamily="34" charset="0"/>
                      </a:endParaRPr>
                    </a:p>
                  </a:txBody>
                  <a:tcPr/>
                </a:tc>
                <a:tc>
                  <a:txBody>
                    <a:bodyPr/>
                    <a:lstStyle/>
                    <a:p>
                      <a:pPr algn="ctr"/>
                      <a:endParaRPr lang="es-MX" sz="1400">
                        <a:latin typeface="Calibri" panose="020F0502020204030204" pitchFamily="34" charset="0"/>
                        <a:cs typeface="Calibri" panose="020F0502020204030204" pitchFamily="34" charset="0"/>
                      </a:endParaRPr>
                    </a:p>
                  </a:txBody>
                  <a:tcPr/>
                </a:tc>
                <a:tc>
                  <a:txBody>
                    <a:bodyPr/>
                    <a:lstStyle/>
                    <a:p>
                      <a:pPr algn="ctr"/>
                      <a:endParaRPr lang="es-MX" sz="1400">
                        <a:latin typeface="Calibri" panose="020F0502020204030204" pitchFamily="34" charset="0"/>
                        <a:cs typeface="Calibri" panose="020F0502020204030204" pitchFamily="34" charset="0"/>
                      </a:endParaRPr>
                    </a:p>
                  </a:txBody>
                  <a:tcPr/>
                </a:tc>
                <a:tc>
                  <a:txBody>
                    <a:bodyPr/>
                    <a:lstStyle/>
                    <a:p>
                      <a:pPr algn="ctr"/>
                      <a:endParaRPr lang="es-MX" sz="1400" dirty="0">
                        <a:latin typeface="Calibri" panose="020F0502020204030204" pitchFamily="34" charset="0"/>
                        <a:cs typeface="Calibri" panose="020F0502020204030204" pitchFamily="34" charset="0"/>
                      </a:endParaRPr>
                    </a:p>
                    <a:p>
                      <a:pPr algn="ctr"/>
                      <a:endParaRPr lang="es-MX" sz="1400" dirty="0">
                        <a:latin typeface="Calibri" panose="020F0502020204030204" pitchFamily="34" charset="0"/>
                        <a:cs typeface="Calibri" panose="020F0502020204030204" pitchFamily="34" charset="0"/>
                      </a:endParaRPr>
                    </a:p>
                  </a:txBody>
                  <a:tcP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dirty="0" smtClean="0">
                        <a:latin typeface="Calibri" panose="020F0502020204030204" pitchFamily="34" charset="0"/>
                        <a:cs typeface="Calibri" panose="020F0502020204030204" pitchFamily="34" charset="0"/>
                      </a:endParaRPr>
                    </a:p>
                    <a:p>
                      <a:pPr algn="ctr"/>
                      <a:r>
                        <a:rPr lang="es-MX" sz="1400" b="1" dirty="0" smtClean="0">
                          <a:latin typeface="Calibri" panose="020F0502020204030204" pitchFamily="34" charset="0"/>
                          <a:cs typeface="Calibri" panose="020F0502020204030204" pitchFamily="34" charset="0"/>
                        </a:rPr>
                        <a:t>X</a:t>
                      </a: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dirty="0" smtClean="0">
                        <a:latin typeface="Calibri" panose="020F0502020204030204" pitchFamily="34" charset="0"/>
                        <a:cs typeface="Calibri" panose="020F0502020204030204" pitchFamily="34" charset="0"/>
                      </a:endParaRPr>
                    </a:p>
                    <a:p>
                      <a:pPr algn="ctr"/>
                      <a:r>
                        <a:rPr lang="es-MX" sz="1400" b="1" dirty="0" smtClean="0">
                          <a:latin typeface="Calibri" panose="020F0502020204030204" pitchFamily="34" charset="0"/>
                          <a:cs typeface="Calibri" panose="020F0502020204030204" pitchFamily="34" charset="0"/>
                        </a:rPr>
                        <a:t>X</a:t>
                      </a: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dirty="0">
                        <a:latin typeface="Calibri" panose="020F0502020204030204" pitchFamily="34" charset="0"/>
                        <a:cs typeface="Calibri" panose="020F0502020204030204" pitchFamily="34" charset="0"/>
                      </a:endParaRPr>
                    </a:p>
                  </a:txBody>
                  <a:tcPr/>
                </a:tc>
              </a:tr>
              <a:tr h="504377">
                <a:tc>
                  <a:txBody>
                    <a:bodyPr/>
                    <a:lstStyle/>
                    <a:p>
                      <a:pPr algn="ctr" fontAlgn="ctr"/>
                      <a:r>
                        <a:rPr lang="es-MX" sz="1200" u="none" strike="noStrike" dirty="0">
                          <a:effectLst/>
                        </a:rPr>
                        <a:t>Actividades recreativas como: Torneo de Ajedrez, Futbol, </a:t>
                      </a:r>
                      <a:r>
                        <a:rPr lang="es-MX" sz="1200" u="none" strike="noStrike" dirty="0" smtClean="0">
                          <a:effectLst/>
                        </a:rPr>
                        <a:t>Basquetbol.</a:t>
                      </a:r>
                      <a:endParaRPr lang="es-MX" sz="1200" b="0" i="0" u="none" strike="noStrike" dirty="0">
                        <a:solidFill>
                          <a:srgbClr val="000000"/>
                        </a:solidFill>
                        <a:effectLst/>
                        <a:latin typeface="Arial" panose="020B0604020202020204" pitchFamily="34" charset="0"/>
                        <a:cs typeface="Arial" panose="020B0604020202020204" pitchFamily="34" charset="0"/>
                      </a:endParaRPr>
                    </a:p>
                  </a:txBody>
                  <a:tcPr marL="2810" marR="2810" marT="2810" marB="0" anchor="ctr"/>
                </a:tc>
                <a:tc>
                  <a:txBody>
                    <a:bodyPr/>
                    <a:lstStyle/>
                    <a:p>
                      <a:pPr algn="ctr"/>
                      <a:endParaRPr lang="es-MX" sz="1400" dirty="0">
                        <a:latin typeface="Calibri" panose="020F0502020204030204" pitchFamily="34" charset="0"/>
                        <a:cs typeface="Calibri" panose="020F0502020204030204" pitchFamily="34" charset="0"/>
                      </a:endParaRPr>
                    </a:p>
                  </a:txBody>
                  <a:tcPr/>
                </a:tc>
                <a:tc>
                  <a:txBody>
                    <a:bodyPr/>
                    <a:lstStyle/>
                    <a:p>
                      <a:pPr algn="ctr"/>
                      <a:endParaRPr lang="es-MX" sz="1400" dirty="0">
                        <a:latin typeface="Calibri" panose="020F0502020204030204" pitchFamily="34" charset="0"/>
                        <a:cs typeface="Calibri" panose="020F0502020204030204" pitchFamily="34" charset="0"/>
                      </a:endParaRPr>
                    </a:p>
                  </a:txBody>
                  <a:tcPr/>
                </a:tc>
                <a:tc>
                  <a:txBody>
                    <a:bodyPr/>
                    <a:lstStyle/>
                    <a:p>
                      <a:pPr algn="ctr"/>
                      <a:endParaRPr lang="es-MX" sz="1400" dirty="0">
                        <a:latin typeface="Calibri" panose="020F0502020204030204" pitchFamily="34" charset="0"/>
                        <a:cs typeface="Calibri" panose="020F0502020204030204" pitchFamily="34" charset="0"/>
                      </a:endParaRPr>
                    </a:p>
                  </a:txBody>
                  <a:tcPr/>
                </a:tc>
                <a:tc>
                  <a:txBody>
                    <a:bodyPr/>
                    <a:lstStyle/>
                    <a:p>
                      <a:pPr algn="ctr"/>
                      <a:endParaRPr lang="es-MX" sz="1400" dirty="0">
                        <a:latin typeface="Calibri" panose="020F0502020204030204" pitchFamily="34" charset="0"/>
                        <a:cs typeface="Calibri" panose="020F0502020204030204" pitchFamily="34" charset="0"/>
                      </a:endParaRPr>
                    </a:p>
                  </a:txBody>
                  <a:tcPr/>
                </a:tc>
                <a:tc>
                  <a:txBody>
                    <a:bodyPr/>
                    <a:lstStyle/>
                    <a:p>
                      <a:pPr algn="ctr"/>
                      <a:endParaRPr lang="es-MX" sz="1400">
                        <a:latin typeface="Calibri" panose="020F0502020204030204" pitchFamily="34" charset="0"/>
                        <a:cs typeface="Calibri" panose="020F0502020204030204" pitchFamily="34" charset="0"/>
                      </a:endParaRPr>
                    </a:p>
                  </a:txBody>
                  <a:tcPr/>
                </a:tc>
                <a:tc>
                  <a:txBody>
                    <a:bodyPr/>
                    <a:lstStyle/>
                    <a:p>
                      <a:pPr algn="ctr"/>
                      <a:endParaRPr lang="es-MX" sz="1400">
                        <a:latin typeface="Calibri" panose="020F0502020204030204" pitchFamily="34" charset="0"/>
                        <a:cs typeface="Calibri" panose="020F0502020204030204" pitchFamily="34" charset="0"/>
                      </a:endParaRPr>
                    </a:p>
                  </a:txBody>
                  <a:tcPr/>
                </a:tc>
                <a:tc>
                  <a:txBody>
                    <a:bodyPr/>
                    <a:lstStyle/>
                    <a:p>
                      <a:pPr algn="ctr"/>
                      <a:endParaRPr lang="es-MX" sz="1400" dirty="0">
                        <a:latin typeface="Calibri" panose="020F0502020204030204" pitchFamily="34" charset="0"/>
                        <a:cs typeface="Calibri" panose="020F0502020204030204" pitchFamily="34" charset="0"/>
                      </a:endParaRPr>
                    </a:p>
                  </a:txBody>
                  <a:tcPr/>
                </a:tc>
                <a:tc>
                  <a:txBody>
                    <a:bodyPr/>
                    <a:lstStyle/>
                    <a:p>
                      <a:pPr algn="ctr"/>
                      <a:endParaRPr lang="es-MX" sz="1400">
                        <a:latin typeface="Calibri" panose="020F0502020204030204" pitchFamily="34" charset="0"/>
                        <a:cs typeface="Calibri" panose="020F0502020204030204" pitchFamily="34" charset="0"/>
                      </a:endParaRPr>
                    </a:p>
                  </a:txBody>
                  <a:tcP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dirty="0" smtClean="0">
                        <a:latin typeface="Calibri" panose="020F0502020204030204" pitchFamily="34" charset="0"/>
                        <a:cs typeface="Calibri" panose="020F0502020204030204" pitchFamily="34" charset="0"/>
                      </a:endParaRPr>
                    </a:p>
                    <a:p>
                      <a:pPr algn="ctr"/>
                      <a:r>
                        <a:rPr lang="es-MX" sz="1400" b="1" dirty="0" smtClean="0">
                          <a:latin typeface="Calibri" panose="020F0502020204030204" pitchFamily="34" charset="0"/>
                          <a:cs typeface="Calibri" panose="020F0502020204030204" pitchFamily="34" charset="0"/>
                        </a:rPr>
                        <a:t>X</a:t>
                      </a: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b="1" dirty="0">
                        <a:latin typeface="Calibri" panose="020F0502020204030204" pitchFamily="34" charset="0"/>
                        <a:cs typeface="Calibri" panose="020F0502020204030204" pitchFamily="34" charset="0"/>
                      </a:endParaRPr>
                    </a:p>
                  </a:txBody>
                  <a:tcPr/>
                </a:tc>
                <a:tc>
                  <a:txBody>
                    <a:bodyPr/>
                    <a:lstStyle/>
                    <a:p>
                      <a:pPr algn="ctr"/>
                      <a:endParaRPr lang="es-MX" sz="1400" dirty="0">
                        <a:latin typeface="Calibri" panose="020F0502020204030204" pitchFamily="34" charset="0"/>
                        <a:cs typeface="Calibri" panose="020F0502020204030204" pitchFamily="34" charset="0"/>
                      </a:endParaRPr>
                    </a:p>
                  </a:txBody>
                  <a:tcPr/>
                </a:tc>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1986296685"/>
              </p:ext>
            </p:extLst>
          </p:nvPr>
        </p:nvGraphicFramePr>
        <p:xfrm>
          <a:off x="575894" y="2015173"/>
          <a:ext cx="11104805" cy="279551"/>
        </p:xfrm>
        <a:graphic>
          <a:graphicData uri="http://schemas.openxmlformats.org/drawingml/2006/table">
            <a:tbl>
              <a:tblPr firstRow="1" bandRow="1">
                <a:tableStyleId>{BC89EF96-8CEA-46FF-86C4-4CE0E7609802}</a:tableStyleId>
              </a:tblPr>
              <a:tblGrid>
                <a:gridCol w="1226403"/>
                <a:gridCol w="715620"/>
                <a:gridCol w="795130"/>
                <a:gridCol w="755374"/>
                <a:gridCol w="689113"/>
                <a:gridCol w="636105"/>
                <a:gridCol w="755374"/>
                <a:gridCol w="662608"/>
                <a:gridCol w="848140"/>
                <a:gridCol w="1046921"/>
                <a:gridCol w="914400"/>
                <a:gridCol w="1020418"/>
                <a:gridCol w="1039199"/>
              </a:tblGrid>
              <a:tr h="279551">
                <a:tc>
                  <a:txBody>
                    <a:bodyPr/>
                    <a:lstStyle/>
                    <a:p>
                      <a:r>
                        <a:rPr lang="es-MX" sz="1000" dirty="0">
                          <a:latin typeface="+mj-lt"/>
                        </a:rPr>
                        <a:t>ACTIVIDADES </a:t>
                      </a:r>
                    </a:p>
                  </a:txBody>
                  <a:tcPr/>
                </a:tc>
                <a:tc>
                  <a:txBody>
                    <a:bodyPr/>
                    <a:lstStyle/>
                    <a:p>
                      <a:r>
                        <a:rPr lang="es-MX" sz="1000" dirty="0">
                          <a:latin typeface="+mj-lt"/>
                        </a:rPr>
                        <a:t>ENERO</a:t>
                      </a:r>
                    </a:p>
                  </a:txBody>
                  <a:tcPr/>
                </a:tc>
                <a:tc>
                  <a:txBody>
                    <a:bodyPr/>
                    <a:lstStyle/>
                    <a:p>
                      <a:r>
                        <a:rPr lang="es-MX" sz="1000" dirty="0">
                          <a:latin typeface="+mj-lt"/>
                        </a:rPr>
                        <a:t>FEBRERO</a:t>
                      </a:r>
                    </a:p>
                  </a:txBody>
                  <a:tcPr/>
                </a:tc>
                <a:tc>
                  <a:txBody>
                    <a:bodyPr/>
                    <a:lstStyle/>
                    <a:p>
                      <a:r>
                        <a:rPr lang="es-MX" sz="1000" dirty="0">
                          <a:latin typeface="+mj-lt"/>
                        </a:rPr>
                        <a:t>MARZO</a:t>
                      </a:r>
                    </a:p>
                  </a:txBody>
                  <a:tcPr/>
                </a:tc>
                <a:tc>
                  <a:txBody>
                    <a:bodyPr/>
                    <a:lstStyle/>
                    <a:p>
                      <a:r>
                        <a:rPr lang="es-MX" sz="1000" dirty="0">
                          <a:latin typeface="+mj-lt"/>
                        </a:rPr>
                        <a:t>ABRIL</a:t>
                      </a:r>
                    </a:p>
                  </a:txBody>
                  <a:tcPr/>
                </a:tc>
                <a:tc>
                  <a:txBody>
                    <a:bodyPr/>
                    <a:lstStyle/>
                    <a:p>
                      <a:r>
                        <a:rPr lang="es-MX" sz="1000" dirty="0">
                          <a:latin typeface="+mj-lt"/>
                        </a:rPr>
                        <a:t>MAYO</a:t>
                      </a:r>
                    </a:p>
                  </a:txBody>
                  <a:tcPr/>
                </a:tc>
                <a:tc>
                  <a:txBody>
                    <a:bodyPr/>
                    <a:lstStyle/>
                    <a:p>
                      <a:r>
                        <a:rPr lang="es-MX" sz="1000" dirty="0">
                          <a:latin typeface="+mj-lt"/>
                        </a:rPr>
                        <a:t>JUNIO</a:t>
                      </a:r>
                    </a:p>
                  </a:txBody>
                  <a:tcPr/>
                </a:tc>
                <a:tc>
                  <a:txBody>
                    <a:bodyPr/>
                    <a:lstStyle/>
                    <a:p>
                      <a:r>
                        <a:rPr lang="es-MX" sz="1000" dirty="0">
                          <a:latin typeface="+mj-lt"/>
                        </a:rPr>
                        <a:t>JULIO </a:t>
                      </a:r>
                    </a:p>
                  </a:txBody>
                  <a:tcPr/>
                </a:tc>
                <a:tc>
                  <a:txBody>
                    <a:bodyPr/>
                    <a:lstStyle/>
                    <a:p>
                      <a:r>
                        <a:rPr lang="es-MX" sz="1000" dirty="0">
                          <a:latin typeface="+mj-lt"/>
                        </a:rPr>
                        <a:t>AGOSTO </a:t>
                      </a:r>
                    </a:p>
                  </a:txBody>
                  <a:tcPr/>
                </a:tc>
                <a:tc>
                  <a:txBody>
                    <a:bodyPr/>
                    <a:lstStyle/>
                    <a:p>
                      <a:r>
                        <a:rPr lang="es-MX" sz="1000" dirty="0">
                          <a:latin typeface="+mj-lt"/>
                        </a:rPr>
                        <a:t>SEPTIEMBRE </a:t>
                      </a:r>
                    </a:p>
                  </a:txBody>
                  <a:tcPr/>
                </a:tc>
                <a:tc>
                  <a:txBody>
                    <a:bodyPr/>
                    <a:lstStyle/>
                    <a:p>
                      <a:r>
                        <a:rPr lang="es-MX" sz="1000" dirty="0">
                          <a:latin typeface="+mj-lt"/>
                        </a:rPr>
                        <a:t>OCTUBRE</a:t>
                      </a:r>
                    </a:p>
                  </a:txBody>
                  <a:tcPr/>
                </a:tc>
                <a:tc>
                  <a:txBody>
                    <a:bodyPr/>
                    <a:lstStyle/>
                    <a:p>
                      <a:r>
                        <a:rPr lang="es-MX" sz="1000" dirty="0">
                          <a:latin typeface="+mj-lt"/>
                        </a:rPr>
                        <a:t>NOVIEMBRE</a:t>
                      </a:r>
                    </a:p>
                  </a:txBody>
                  <a:tcPr/>
                </a:tc>
                <a:tc>
                  <a:txBody>
                    <a:bodyPr/>
                    <a:lstStyle/>
                    <a:p>
                      <a:r>
                        <a:rPr lang="es-MX" sz="1000" dirty="0">
                          <a:latin typeface="+mj-lt"/>
                        </a:rPr>
                        <a:t>DICIEMBRE</a:t>
                      </a:r>
                    </a:p>
                  </a:txBody>
                  <a:tcPr/>
                </a:tc>
              </a:tr>
            </a:tbl>
          </a:graphicData>
        </a:graphic>
      </p:graphicFrame>
    </p:spTree>
    <p:extLst>
      <p:ext uri="{BB962C8B-B14F-4D97-AF65-F5344CB8AC3E}">
        <p14:creationId xmlns:p14="http://schemas.microsoft.com/office/powerpoint/2010/main" val="2628366921"/>
      </p:ext>
    </p:extLst>
  </p:cSld>
  <p:clrMapOvr>
    <a:masterClrMapping/>
  </p:clrMapOvr>
</p:sld>
</file>

<file path=ppt/theme/theme1.xml><?xml version="1.0" encoding="utf-8"?>
<a:theme xmlns:a="http://schemas.openxmlformats.org/drawingml/2006/main" name="Dividendo">
  <a:themeElements>
    <a:clrScheme name="Dividendo">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o">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o">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Dividendo</Template>
  <TotalTime>16004</TotalTime>
  <Words>519</Words>
  <Application>Microsoft Office PowerPoint</Application>
  <PresentationFormat>Panorámica</PresentationFormat>
  <Paragraphs>71</Paragraphs>
  <Slides>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vt:i4>
      </vt:variant>
    </vt:vector>
  </HeadingPairs>
  <TitlesOfParts>
    <vt:vector size="10" baseType="lpstr">
      <vt:lpstr>Arial</vt:lpstr>
      <vt:lpstr>Calibri</vt:lpstr>
      <vt:lpstr>Gill Sans MT</vt:lpstr>
      <vt:lpstr>Times New Roman</vt:lpstr>
      <vt:lpstr>Wingdings 2</vt:lpstr>
      <vt:lpstr>Dividendo</vt:lpstr>
      <vt:lpstr>   PROGRAMA EQUIDAD DE GÉNERO PARA COLEGIO DE E PROGRAMA EQUIDAD DE                                         CRONOGRAMA DE CONVIVENCIA SANA Y PACIFICA PARA EL COLEGIO DE EDUCACIÓN PROFESIONAL TÉCNICA DEL ESTADO DE HIDALGO (CONALEP)     </vt:lpstr>
      <vt:lpstr>CRONOGRAMA DE CONVIVENCIA SANA Y PACIFICA</vt:lpstr>
      <vt:lpstr> CRONOGRAMA ANUAL DE ACTIVIDADES 2018 </vt:lpstr>
      <vt:lpstr>CRONOGRAMA ANUAL DE ACTIVIDADES 2018</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DOCENTES Y LA INCLUSIÓN EDUCATIVA</dc:title>
  <dc:creator>SELENE AGUILERA GARCIA</dc:creator>
  <cp:lastModifiedBy>Amaly Meza</cp:lastModifiedBy>
  <cp:revision>61</cp:revision>
  <dcterms:created xsi:type="dcterms:W3CDTF">2018-11-06T15:52:17Z</dcterms:created>
  <dcterms:modified xsi:type="dcterms:W3CDTF">2020-03-25T19:56:04Z</dcterms:modified>
</cp:coreProperties>
</file>